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70" r:id="rId8"/>
  </p:sldMasterIdLst>
  <p:notesMasterIdLst>
    <p:notesMasterId r:id="rId28"/>
  </p:notesMasterIdLst>
  <p:sldIdLst>
    <p:sldId id="283" r:id="rId9"/>
    <p:sldId id="282" r:id="rId10"/>
    <p:sldId id="258" r:id="rId11"/>
    <p:sldId id="259" r:id="rId12"/>
    <p:sldId id="260" r:id="rId13"/>
    <p:sldId id="279" r:id="rId14"/>
    <p:sldId id="280" r:id="rId15"/>
    <p:sldId id="271" r:id="rId16"/>
    <p:sldId id="272" r:id="rId17"/>
    <p:sldId id="276" r:id="rId18"/>
    <p:sldId id="277" r:id="rId19"/>
    <p:sldId id="266" r:id="rId20"/>
    <p:sldId id="278" r:id="rId21"/>
    <p:sldId id="281" r:id="rId22"/>
    <p:sldId id="270" r:id="rId23"/>
    <p:sldId id="275" r:id="rId24"/>
    <p:sldId id="268" r:id="rId25"/>
    <p:sldId id="274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054A7-62D5-4F5D-942B-5EEE1A03AA08}" type="datetimeFigureOut">
              <a:rPr lang="ru-RU" smtClean="0"/>
              <a:t>23.07.2018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23B9-009E-406A-A1BE-656C0E5854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AE37D7-06B3-4EB4-939D-6DC8E6F1BF23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0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8FE6D30-F6D0-4537-AB0E-31917E3AAD65}" type="slidenum">
              <a:rPr lang="ru-RU" altLang="ru-RU">
                <a:solidFill>
                  <a:srgbClr val="000000"/>
                </a:solidFill>
                <a:latin typeface="Tahoma" pitchFamily="34" charset="0"/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D5C6-AD1B-4759-B6D5-E49025433B4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8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DD18D8-EE35-4483-9BCF-69ED6D9CF05C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F4B80A-52E5-441E-9B1A-E75A739CF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9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9D828-8C69-4B01-8581-7EDA29301669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EB2305-A600-4FA9-BCE9-1A9ED4FA2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942177-719E-4A1D-840C-D2406BAC3807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D6825F-8034-4653-A44E-C59B4F065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01946-0B8A-44B4-B353-50A397D149D6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5733C5-50F0-4DFF-8E80-18E46BBF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C5F80F-CB75-4A6B-BFE7-73331F4FBB11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CF0303-8A66-4503-B1E9-CABDB724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1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119899-6705-455A-8090-61AFDAA4FA12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C923DE-BA02-4BDB-9DB2-2F1C55CEB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9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2856E2-C68C-4B03-B4A1-544C13E1D5BF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971C3-477E-4462-9EB2-6FED0E5F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10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AB8612-BAF4-4816-A3AD-81B07AD2908A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92139D-A6BE-4150-BD07-023C3BBF3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4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4A73E-D2CE-4A16-BFFE-0097972C201A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C31B5-72C4-498B-8EAB-B5A58CFA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2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B65188-A8EE-4D9D-8ECE-B3AD678FA864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BFF45-00A7-4D36-AFA1-A6C51F83C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0F2F0E-D7A9-4006-AC7D-9F34582A1E94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1708C7-E457-47D3-ADC2-9DD0CAC9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91A03C-04EB-4DB3-B124-055ECCBB125E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8BFD1F-E51B-49E4-B6F0-B5FD04EF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6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0B6E6-6C6B-4766-92E3-8BCB9756A207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7627D-DBE0-4D8F-812A-9DAC221A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9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BC7A0E-A152-4FDB-8F3B-E5F181FF667F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900231-A9ED-499A-8D39-BD2C8CD1B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4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039F11-D90F-49EC-9D50-E980A63673BC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978FAB-644C-4961-BEB1-86C4ABA23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11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8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5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8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9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76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2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F5947C-5D70-474C-8AAD-57D0E442E6B9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87EEAC-0216-464F-AD44-653F0CEC2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24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27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97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2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9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12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9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06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12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3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22B2CA-C7B7-4E71-B46A-42B39C133FCA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2DFFB5-C213-41E5-8E78-81364E5D6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32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3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07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5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7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65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0315E9-C63D-4C17-A642-62B838B054BD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DDC2AA4-4815-4F47-B944-3233F9F4E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6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9B764954-4720-456F-889B-A56723272C3D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5A87922-DADE-4AC6-8108-A8800C9E1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7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D7B624EB-510B-47E1-9A9B-513FC098E910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17A70D-BF2C-47A6-885A-6BFACC272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44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336CBD5-DC4F-48E8-A4CA-E23DB22E050A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6C11CE6-669D-4025-A4A0-05B41C134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96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6A0E1AA-763A-4AEC-B083-D27A4D8C3F7B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F01B0D38-9141-4C46-8FEF-2C645DEA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5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6B750-3A5F-4596-875A-332A515765F7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45F72-5F40-4EE2-904F-D4736C77E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41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AF8953AC-0D87-4E93-88E5-E8CE8FEFFFFD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42F006C-3028-47A0-811D-088D152CE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03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D551E15-EE80-4F42-86E8-6E4D0E203BD6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8DF3A44-9C53-4D61-8EEE-265E4CFB0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20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05CF1B4-DE1B-4229-8BFC-BB401102EC07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254FB8B9-D3D3-4DEA-B450-B9A8C8AF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8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0489553B-4318-4B6F-BC72-2D75509C790D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16AA3B0D-DACE-4E2B-B5E2-C278CCA3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68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59C7BC9-1368-4C4B-9914-3C95BCAD9F7E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706A02F-1513-4950-B27C-928DAFE8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72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C1F66E13-DD6D-42AD-AF82-0BBC6C30E1CA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7C139D62-F1D5-4C1A-9EF8-5D8D24DA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9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79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70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86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0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26A283-DC0B-4105-9954-69267B69CCF6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874764-3F6C-4EEC-B7DF-2AB28872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17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6" indent="0">
              <a:buNone/>
              <a:defRPr sz="2000" b="1"/>
            </a:lvl2pPr>
            <a:lvl3pPr marL="912317" indent="0">
              <a:buNone/>
              <a:defRPr sz="1800" b="1"/>
            </a:lvl3pPr>
            <a:lvl4pPr marL="1368476" indent="0">
              <a:buNone/>
              <a:defRPr sz="1600" b="1"/>
            </a:lvl4pPr>
            <a:lvl5pPr marL="1824633" indent="0">
              <a:buNone/>
              <a:defRPr sz="1600" b="1"/>
            </a:lvl5pPr>
            <a:lvl6pPr marL="2280794" indent="0">
              <a:buNone/>
              <a:defRPr sz="1600" b="1"/>
            </a:lvl6pPr>
            <a:lvl7pPr marL="2736950" indent="0">
              <a:buNone/>
              <a:defRPr sz="1600" b="1"/>
            </a:lvl7pPr>
            <a:lvl8pPr marL="3193102" indent="0">
              <a:buNone/>
              <a:defRPr sz="1600" b="1"/>
            </a:lvl8pPr>
            <a:lvl9pPr marL="36492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56" indent="0">
              <a:buNone/>
              <a:defRPr sz="2000" b="1"/>
            </a:lvl2pPr>
            <a:lvl3pPr marL="912317" indent="0">
              <a:buNone/>
              <a:defRPr sz="1800" b="1"/>
            </a:lvl3pPr>
            <a:lvl4pPr marL="1368476" indent="0">
              <a:buNone/>
              <a:defRPr sz="1600" b="1"/>
            </a:lvl4pPr>
            <a:lvl5pPr marL="1824633" indent="0">
              <a:buNone/>
              <a:defRPr sz="1600" b="1"/>
            </a:lvl5pPr>
            <a:lvl6pPr marL="2280794" indent="0">
              <a:buNone/>
              <a:defRPr sz="1600" b="1"/>
            </a:lvl6pPr>
            <a:lvl7pPr marL="2736950" indent="0">
              <a:buNone/>
              <a:defRPr sz="1600" b="1"/>
            </a:lvl7pPr>
            <a:lvl8pPr marL="3193102" indent="0">
              <a:buNone/>
              <a:defRPr sz="1600" b="1"/>
            </a:lvl8pPr>
            <a:lvl9pPr marL="36492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63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8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04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56" indent="0">
              <a:buNone/>
              <a:defRPr sz="1200"/>
            </a:lvl2pPr>
            <a:lvl3pPr marL="912317" indent="0">
              <a:buNone/>
              <a:defRPr sz="1000"/>
            </a:lvl3pPr>
            <a:lvl4pPr marL="1368476" indent="0">
              <a:buNone/>
              <a:defRPr sz="900"/>
            </a:lvl4pPr>
            <a:lvl5pPr marL="1824633" indent="0">
              <a:buNone/>
              <a:defRPr sz="900"/>
            </a:lvl5pPr>
            <a:lvl6pPr marL="2280794" indent="0">
              <a:buNone/>
              <a:defRPr sz="900"/>
            </a:lvl6pPr>
            <a:lvl7pPr marL="2736950" indent="0">
              <a:buNone/>
              <a:defRPr sz="900"/>
            </a:lvl7pPr>
            <a:lvl8pPr marL="3193102" indent="0">
              <a:buNone/>
              <a:defRPr sz="900"/>
            </a:lvl8pPr>
            <a:lvl9pPr marL="36492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54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56" indent="0">
              <a:buNone/>
              <a:defRPr sz="2800"/>
            </a:lvl2pPr>
            <a:lvl3pPr marL="912317" indent="0">
              <a:buNone/>
              <a:defRPr sz="2400"/>
            </a:lvl3pPr>
            <a:lvl4pPr marL="1368476" indent="0">
              <a:buNone/>
              <a:defRPr sz="2000"/>
            </a:lvl4pPr>
            <a:lvl5pPr marL="1824633" indent="0">
              <a:buNone/>
              <a:defRPr sz="2000"/>
            </a:lvl5pPr>
            <a:lvl6pPr marL="2280794" indent="0">
              <a:buNone/>
              <a:defRPr sz="2000"/>
            </a:lvl6pPr>
            <a:lvl7pPr marL="2736950" indent="0">
              <a:buNone/>
              <a:defRPr sz="2000"/>
            </a:lvl7pPr>
            <a:lvl8pPr marL="3193102" indent="0">
              <a:buNone/>
              <a:defRPr sz="2000"/>
            </a:lvl8pPr>
            <a:lvl9pPr marL="364926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56" indent="0">
              <a:buNone/>
              <a:defRPr sz="1200"/>
            </a:lvl2pPr>
            <a:lvl3pPr marL="912317" indent="0">
              <a:buNone/>
              <a:defRPr sz="1000"/>
            </a:lvl3pPr>
            <a:lvl4pPr marL="1368476" indent="0">
              <a:buNone/>
              <a:defRPr sz="900"/>
            </a:lvl4pPr>
            <a:lvl5pPr marL="1824633" indent="0">
              <a:buNone/>
              <a:defRPr sz="900"/>
            </a:lvl5pPr>
            <a:lvl6pPr marL="2280794" indent="0">
              <a:buNone/>
              <a:defRPr sz="900"/>
            </a:lvl6pPr>
            <a:lvl7pPr marL="2736950" indent="0">
              <a:buNone/>
              <a:defRPr sz="900"/>
            </a:lvl7pPr>
            <a:lvl8pPr marL="3193102" indent="0">
              <a:buNone/>
              <a:defRPr sz="900"/>
            </a:lvl8pPr>
            <a:lvl9pPr marL="36492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13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4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88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6E1221-3FAD-41B4-8077-4566891134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711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711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4711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711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1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712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712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712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712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4712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712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713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713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401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FF336-A88C-4FF3-B611-77EF71F781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0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3801D-FCEB-4C67-BC93-90ED04B5CE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8F8DE-5991-43E3-8636-8E2A73AF4C72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F6113C-008A-466C-A8D2-C8B1D21A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95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B9E1-C48D-4974-8702-15B03F75F2F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32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E2E64-5E0F-47B2-B48D-15A3CA8A3D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1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BCD40-355A-4473-B1F9-3A6CD49E30F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62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FCAE-FA74-4D0E-9F7E-027EA75FA7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58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10E05-2FC4-48BB-BE6D-1EDADE4E8B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81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2885C-454F-4106-AD6E-C011A26253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A975-EB07-4318-BB9F-B95DC37B7E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7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05A1F-BA5A-454B-A67A-8EE96A56D8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47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6B2DA9-BCBC-4313-85A3-7BF60BA788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9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8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A9B4A7-C47A-4FBC-BBEE-B2F00F86D131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CEBEC3-2327-4A24-9357-F83844BE9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28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8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42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13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981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56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52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8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0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1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4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8FC85-5CEE-4926-8DD4-857A25D7B46E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AEA103-0541-4E74-A259-1ADCB712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6A1900-72FA-4616-8F9F-ABB1C56E0787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2FB28FE-7408-4FC2-AF1C-8B33B6A43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6" name="Picture 42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3" descr="minispi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E15D9041-BAE3-4759-86A5-085AA6E4DA84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C21AD8F4-D343-4D38-AD41-A27F63D23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7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1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C8E9C64-8F79-4A98-B906-0DFDD703444F}" type="datetimeFigureOut">
              <a:rPr lang="ru-RU"/>
              <a:pPr>
                <a:defRPr/>
              </a:pPr>
              <a:t>23.07.2018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A65E25-68DF-4685-B9F6-D54083684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23" tIns="45614" rIns="91223" bIns="456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223" tIns="45614" rIns="91223" bIns="456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223" tIns="45614" rIns="91223" bIns="456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317"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223" tIns="45614" rIns="91223" bIns="456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223" tIns="45614" rIns="91223" bIns="456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31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31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231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18" indent="-342118" algn="l" defTabSz="9123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57" indent="-285102" algn="l" defTabSz="91231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99" indent="-228079" algn="l" defTabSz="9123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50" indent="-228079" algn="l" defTabSz="9123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713" indent="-228079" algn="l" defTabSz="9123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71" indent="-228079" algn="l" defTabSz="912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031" indent="-228079" algn="l" defTabSz="912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88" indent="-228079" algn="l" defTabSz="912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347" indent="-228079" algn="l" defTabSz="9123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17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7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33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94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0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102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66" algn="l" defTabSz="912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24EBD8-50F4-4591-AD7B-C65A43864BEE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60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grpSp>
          <p:nvGrpSpPr>
            <p:cNvPr id="461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61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61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10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61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61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612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612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61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12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61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7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091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Урок русского языка в </a:t>
            </a:r>
            <a:r>
              <a:rPr lang="ru-RU" b="1" dirty="0" smtClean="0">
                <a:solidFill>
                  <a:srgbClr val="FF0000"/>
                </a:solidFill>
              </a:rPr>
              <a:t>6 </a:t>
            </a:r>
            <a:r>
              <a:rPr lang="ru-RU" b="1" dirty="0" smtClean="0">
                <a:solidFill>
                  <a:srgbClr val="FF0000"/>
                </a:solidFill>
              </a:rPr>
              <a:t>классе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Автор-составитель: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Ничкова</a:t>
            </a:r>
            <a:r>
              <a:rPr lang="ru-RU" b="1" dirty="0" smtClean="0">
                <a:solidFill>
                  <a:schemeClr val="tx1"/>
                </a:solidFill>
              </a:rPr>
              <a:t> Татьяна Анатольевна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русского языка и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Русский </a:t>
            </a:r>
            <a:r>
              <a:rPr lang="ru-RU" dirty="0">
                <a:solidFill>
                  <a:prstClr val="black"/>
                </a:solidFill>
              </a:rPr>
              <a:t>язык: </a:t>
            </a:r>
            <a:r>
              <a:rPr lang="ru-RU" dirty="0" smtClean="0">
                <a:solidFill>
                  <a:prstClr val="black"/>
                </a:solidFill>
              </a:rPr>
              <a:t>6 </a:t>
            </a:r>
            <a:r>
              <a:rPr lang="ru-RU" dirty="0">
                <a:solidFill>
                  <a:prstClr val="black"/>
                </a:solidFill>
              </a:rPr>
              <a:t>класс. Учебник для общеобразовательных учреждений с приложением на электронном носителе. В 2ч. / </a:t>
            </a:r>
            <a:r>
              <a:rPr lang="ru-RU" b="1" dirty="0">
                <a:solidFill>
                  <a:prstClr val="black"/>
                </a:solidFill>
              </a:rPr>
              <a:t>Т.А. </a:t>
            </a:r>
            <a:r>
              <a:rPr lang="ru-RU" b="1" dirty="0" err="1">
                <a:solidFill>
                  <a:prstClr val="black"/>
                </a:solidFill>
              </a:rPr>
              <a:t>Ладыженская</a:t>
            </a:r>
            <a:r>
              <a:rPr lang="ru-RU" dirty="0">
                <a:solidFill>
                  <a:prstClr val="black"/>
                </a:solidFill>
              </a:rPr>
              <a:t>, М. Т. Баранов Л.А. </a:t>
            </a:r>
            <a:r>
              <a:rPr lang="ru-RU" dirty="0" err="1">
                <a:solidFill>
                  <a:prstClr val="black"/>
                </a:solidFill>
              </a:rPr>
              <a:t>Тростенцова</a:t>
            </a:r>
            <a:r>
              <a:rPr lang="ru-RU" dirty="0">
                <a:solidFill>
                  <a:prstClr val="black"/>
                </a:solidFill>
              </a:rPr>
              <a:t> и др.; науч. ред. Н.М. </a:t>
            </a:r>
            <a:r>
              <a:rPr lang="ru-RU" dirty="0" err="1">
                <a:solidFill>
                  <a:prstClr val="black"/>
                </a:solidFill>
              </a:rPr>
              <a:t>Шанский</a:t>
            </a:r>
            <a:r>
              <a:rPr lang="ru-RU" dirty="0">
                <a:solidFill>
                  <a:prstClr val="black"/>
                </a:solidFill>
              </a:rPr>
              <a:t>. - М.: Просвещение, </a:t>
            </a:r>
            <a:r>
              <a:rPr lang="ru-RU" dirty="0" smtClean="0">
                <a:solidFill>
                  <a:prstClr val="black"/>
                </a:solidFill>
              </a:rPr>
              <a:t>2014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Ничкова ТА\YandexDisk\Скриншоты\2015-11-27 17-09-28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1028"/>
            <a:ext cx="2089946" cy="381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6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Объяснительный диктант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4038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       Сверх…</a:t>
            </a:r>
            <a:r>
              <a:rPr lang="ru-RU" dirty="0" err="1"/>
              <a:t>нтересный</a:t>
            </a:r>
            <a:r>
              <a:rPr lang="ru-RU" dirty="0"/>
              <a:t> рассказ, раз…</a:t>
            </a:r>
            <a:r>
              <a:rPr lang="ru-RU" dirty="0" err="1"/>
              <a:t>гралась</a:t>
            </a:r>
            <a:r>
              <a:rPr lang="ru-RU" dirty="0"/>
              <a:t> метель, от…</a:t>
            </a:r>
            <a:r>
              <a:rPr lang="ru-RU" dirty="0" err="1"/>
              <a:t>скать</a:t>
            </a:r>
            <a:r>
              <a:rPr lang="ru-RU" dirty="0"/>
              <a:t> клад, без…</a:t>
            </a:r>
            <a:r>
              <a:rPr lang="ru-RU" dirty="0" err="1"/>
              <a:t>мянный</a:t>
            </a:r>
            <a:r>
              <a:rPr lang="ru-RU" dirty="0"/>
              <a:t> палец, с…</a:t>
            </a:r>
            <a:r>
              <a:rPr lang="ru-RU" dirty="0" err="1"/>
              <a:t>грать</a:t>
            </a:r>
            <a:r>
              <a:rPr lang="ru-RU" dirty="0"/>
              <a:t> в футбол, </a:t>
            </a:r>
            <a:r>
              <a:rPr lang="ru-RU" dirty="0" err="1"/>
              <a:t>дез</a:t>
            </a:r>
            <a:r>
              <a:rPr lang="ru-RU" dirty="0"/>
              <a:t>…</a:t>
            </a:r>
            <a:r>
              <a:rPr lang="ru-RU" dirty="0" err="1"/>
              <a:t>нфекция</a:t>
            </a:r>
            <a:r>
              <a:rPr lang="ru-RU" dirty="0"/>
              <a:t> помещений, меж…</a:t>
            </a:r>
            <a:r>
              <a:rPr lang="ru-RU" dirty="0" err="1"/>
              <a:t>нститутский</a:t>
            </a:r>
            <a:r>
              <a:rPr lang="ru-RU" dirty="0"/>
              <a:t> матч, под…</a:t>
            </a:r>
            <a:r>
              <a:rPr lang="ru-RU" dirty="0" err="1"/>
              <a:t>тожить</a:t>
            </a:r>
            <a:r>
              <a:rPr lang="ru-RU" dirty="0"/>
              <a:t> заседание, </a:t>
            </a:r>
            <a:r>
              <a:rPr lang="ru-RU" dirty="0" err="1"/>
              <a:t>небез</a:t>
            </a:r>
            <a:r>
              <a:rPr lang="ru-RU" dirty="0"/>
              <a:t>…</a:t>
            </a:r>
            <a:r>
              <a:rPr lang="ru-RU" dirty="0" err="1"/>
              <a:t>звестный</a:t>
            </a:r>
            <a:r>
              <a:rPr lang="ru-RU" dirty="0"/>
              <a:t> автор, из…</a:t>
            </a:r>
            <a:r>
              <a:rPr lang="ru-RU" dirty="0" err="1"/>
              <a:t>сканный</a:t>
            </a:r>
            <a:r>
              <a:rPr lang="ru-RU" dirty="0"/>
              <a:t> вкус, пред…</a:t>
            </a:r>
            <a:r>
              <a:rPr lang="ru-RU" dirty="0" err="1"/>
              <a:t>словие</a:t>
            </a:r>
            <a:r>
              <a:rPr lang="ru-RU" dirty="0"/>
              <a:t> к книге, приучать с…</a:t>
            </a:r>
            <a:r>
              <a:rPr lang="ru-RU" dirty="0" err="1"/>
              <a:t>змала</a:t>
            </a:r>
            <a:r>
              <a:rPr lang="ru-RU" dirty="0"/>
              <a:t>. </a:t>
            </a:r>
            <a:endParaRPr lang="ru-RU" sz="2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6018792"/>
            <a:ext cx="8100392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Записать словосочетания</a:t>
            </a:r>
          </a:p>
          <a:p>
            <a:r>
              <a:rPr lang="ru-RU" b="1" dirty="0"/>
              <a:t>Выделить орфограмму и объяснить правописание И – Ы после приставки</a:t>
            </a:r>
          </a:p>
        </p:txBody>
      </p:sp>
    </p:spTree>
    <p:extLst>
      <p:ext uri="{BB962C8B-B14F-4D97-AF65-F5344CB8AC3E}">
        <p14:creationId xmlns:p14="http://schemas.microsoft.com/office/powerpoint/2010/main" val="3734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0704" cy="7780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63472" cy="4038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dirty="0"/>
              <a:t>       </a:t>
            </a:r>
            <a:r>
              <a:rPr lang="ru-RU" dirty="0" err="1" smtClean="0"/>
              <a:t>Сверх</a:t>
            </a:r>
            <a:r>
              <a:rPr lang="ru-RU" b="1" u="sng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нтересный</a:t>
            </a:r>
            <a:r>
              <a:rPr lang="ru-RU" dirty="0" smtClean="0"/>
              <a:t> </a:t>
            </a:r>
            <a:r>
              <a:rPr lang="ru-RU" dirty="0"/>
              <a:t>рассказ, </a:t>
            </a:r>
            <a:r>
              <a:rPr lang="ru-RU" dirty="0" err="1" smtClean="0"/>
              <a:t>раз</a:t>
            </a:r>
            <a:r>
              <a:rPr lang="ru-RU" b="1" u="sng" dirty="0" err="1" smtClean="0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гралась</a:t>
            </a:r>
            <a:r>
              <a:rPr lang="ru-RU" dirty="0" smtClean="0"/>
              <a:t> </a:t>
            </a:r>
            <a:r>
              <a:rPr lang="ru-RU" dirty="0"/>
              <a:t>метель, </a:t>
            </a:r>
            <a:r>
              <a:rPr lang="ru-RU" dirty="0" err="1" smtClean="0"/>
              <a:t>от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скать</a:t>
            </a:r>
            <a:r>
              <a:rPr lang="ru-RU" dirty="0" smtClean="0"/>
              <a:t> </a:t>
            </a:r>
            <a:r>
              <a:rPr lang="ru-RU" dirty="0"/>
              <a:t>клад, </a:t>
            </a:r>
            <a:r>
              <a:rPr lang="ru-RU" dirty="0" err="1" smtClean="0"/>
              <a:t>без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мянный</a:t>
            </a:r>
            <a:r>
              <a:rPr lang="ru-RU" dirty="0" smtClean="0"/>
              <a:t> </a:t>
            </a:r>
            <a:r>
              <a:rPr lang="ru-RU" dirty="0"/>
              <a:t>палец, </a:t>
            </a:r>
            <a:r>
              <a:rPr lang="ru-RU" dirty="0" err="1" smtClean="0"/>
              <a:t>с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грать</a:t>
            </a:r>
            <a:r>
              <a:rPr lang="ru-RU" dirty="0" smtClean="0"/>
              <a:t> </a:t>
            </a:r>
            <a:r>
              <a:rPr lang="ru-RU" dirty="0"/>
              <a:t>в футбол, </a:t>
            </a:r>
            <a:r>
              <a:rPr lang="ru-RU" dirty="0" err="1" smtClean="0"/>
              <a:t>дез</a:t>
            </a:r>
            <a:r>
              <a:rPr lang="ru-RU" b="1" u="sng" dirty="0" err="1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нфекция</a:t>
            </a:r>
            <a:r>
              <a:rPr lang="ru-RU" dirty="0" smtClean="0"/>
              <a:t> </a:t>
            </a:r>
            <a:r>
              <a:rPr lang="ru-RU" dirty="0"/>
              <a:t>помещений, </a:t>
            </a:r>
            <a:r>
              <a:rPr lang="ru-RU" dirty="0" err="1" smtClean="0"/>
              <a:t>меж</a:t>
            </a:r>
            <a:r>
              <a:rPr lang="ru-RU" b="1" u="sng" dirty="0" err="1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нститутский</a:t>
            </a:r>
            <a:r>
              <a:rPr lang="ru-RU" dirty="0" smtClean="0"/>
              <a:t> </a:t>
            </a:r>
            <a:r>
              <a:rPr lang="ru-RU" dirty="0"/>
              <a:t>матч, </a:t>
            </a:r>
            <a:r>
              <a:rPr lang="ru-RU" dirty="0" err="1" smtClean="0"/>
              <a:t>под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тожить</a:t>
            </a:r>
            <a:r>
              <a:rPr lang="ru-RU" dirty="0" smtClean="0"/>
              <a:t> </a:t>
            </a:r>
            <a:r>
              <a:rPr lang="ru-RU" dirty="0"/>
              <a:t>заседание, </a:t>
            </a:r>
            <a:r>
              <a:rPr lang="ru-RU" dirty="0" err="1" smtClean="0"/>
              <a:t>небез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звестный</a:t>
            </a:r>
            <a:r>
              <a:rPr lang="ru-RU" dirty="0" smtClean="0"/>
              <a:t> </a:t>
            </a:r>
            <a:r>
              <a:rPr lang="ru-RU" dirty="0"/>
              <a:t>автор, </a:t>
            </a:r>
            <a:r>
              <a:rPr lang="ru-RU" dirty="0" err="1" smtClean="0"/>
              <a:t>из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сканный</a:t>
            </a:r>
            <a:r>
              <a:rPr lang="ru-RU" dirty="0" smtClean="0"/>
              <a:t> </a:t>
            </a:r>
            <a:r>
              <a:rPr lang="ru-RU" dirty="0"/>
              <a:t>вкус, </a:t>
            </a:r>
            <a:r>
              <a:rPr lang="ru-RU" i="1" dirty="0" smtClean="0"/>
              <a:t>ПРЕД</a:t>
            </a:r>
            <a:r>
              <a:rPr lang="ru-RU" b="1" i="1" u="sng" dirty="0" smtClean="0">
                <a:solidFill>
                  <a:srgbClr val="FF0000"/>
                </a:solidFill>
              </a:rPr>
              <a:t>И</a:t>
            </a:r>
            <a:r>
              <a:rPr lang="ru-RU" i="1" dirty="0" smtClean="0"/>
              <a:t>СЛОВИЕ</a:t>
            </a:r>
            <a:r>
              <a:rPr lang="ru-RU" dirty="0" smtClean="0"/>
              <a:t> </a:t>
            </a:r>
            <a:r>
              <a:rPr lang="ru-RU" dirty="0"/>
              <a:t>к книге, приучать </a:t>
            </a:r>
            <a:r>
              <a:rPr lang="ru-RU" dirty="0" err="1" smtClean="0"/>
              <a:t>с</a:t>
            </a:r>
            <a:r>
              <a:rPr lang="ru-RU" b="1" u="sng" dirty="0" err="1">
                <a:solidFill>
                  <a:srgbClr val="FF0000"/>
                </a:solidFill>
              </a:rPr>
              <a:t>Ы</a:t>
            </a:r>
            <a:r>
              <a:rPr lang="ru-RU" dirty="0" err="1" smtClean="0"/>
              <a:t>змала</a:t>
            </a:r>
            <a:r>
              <a:rPr lang="ru-RU" dirty="0"/>
              <a:t>. </a:t>
            </a:r>
            <a:endParaRPr lang="ru-RU" sz="2000" dirty="0"/>
          </a:p>
        </p:txBody>
      </p:sp>
      <p:pic>
        <p:nvPicPr>
          <p:cNvPr id="5" name="Picture 2" descr="D:\projects\русский язык\Кисель Елена\Рабочая зона\картинки\плоский клипарт люди\detective-and-dog-investigating-cl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66" y="6490"/>
            <a:ext cx="1633039" cy="21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чкова ТА\YandexDisk\Скриншоты\2015-11-26 13-34-47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28079"/>
            <a:ext cx="4536504" cy="30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ичкова ТА\Desktop\0_4edf3_568ffb55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11698" cy="47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Цифровой диктант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К вечеру </a:t>
            </a:r>
            <a:r>
              <a:rPr lang="ru-RU" dirty="0"/>
              <a:t>раз..</a:t>
            </a:r>
            <a:r>
              <a:rPr lang="ru-RU" dirty="0" err="1"/>
              <a:t>гралась</a:t>
            </a:r>
            <a:r>
              <a:rPr lang="ru-RU" dirty="0"/>
              <a:t> метель</a:t>
            </a:r>
            <a:r>
              <a:rPr lang="ru-RU" dirty="0" smtClean="0"/>
              <a:t>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 сухих перелесках легко от..</a:t>
            </a:r>
            <a:r>
              <a:rPr lang="ru-RU" dirty="0" err="1"/>
              <a:t>щешь</a:t>
            </a:r>
            <a:r>
              <a:rPr lang="ru-RU" dirty="0"/>
              <a:t> бархатистый подберезовик.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Мороз </a:t>
            </a:r>
            <a:r>
              <a:rPr lang="ru-RU" dirty="0"/>
              <a:t>с..</a:t>
            </a:r>
            <a:r>
              <a:rPr lang="ru-RU" dirty="0" err="1"/>
              <a:t>грал</a:t>
            </a:r>
            <a:r>
              <a:rPr lang="ru-RU" dirty="0"/>
              <a:t> с нами злую шутку.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пред..</a:t>
            </a:r>
            <a:r>
              <a:rPr lang="ru-RU" dirty="0" err="1"/>
              <a:t>дущем</a:t>
            </a:r>
            <a:r>
              <a:rPr lang="ru-RU" dirty="0"/>
              <a:t> номере журнала была интересная статья о </a:t>
            </a:r>
            <a:r>
              <a:rPr lang="ru-RU" dirty="0" smtClean="0"/>
              <a:t>дельфинах.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Река </a:t>
            </a:r>
            <a:r>
              <a:rPr lang="ru-RU" dirty="0"/>
              <a:t>продолжала играть и даже раз..</a:t>
            </a:r>
            <a:r>
              <a:rPr lang="ru-RU" dirty="0" err="1"/>
              <a:t>гралась</a:t>
            </a:r>
            <a:r>
              <a:rPr lang="ru-RU" dirty="0"/>
              <a:t> совсем.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2160" y="260648"/>
            <a:ext cx="83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/>
              <a:t> – 1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Ы</a:t>
            </a:r>
            <a:r>
              <a:rPr lang="ru-RU" sz="2400" b="1" dirty="0" smtClean="0"/>
              <a:t> - 2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6093295"/>
            <a:ext cx="239741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Ключ: </a:t>
            </a:r>
            <a:r>
              <a:rPr lang="ru-RU" sz="3200" b="1" dirty="0" smtClean="0">
                <a:solidFill>
                  <a:srgbClr val="FF0000"/>
                </a:solidFill>
              </a:rPr>
              <a:t>22222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Творческий диктант</a:t>
            </a:r>
            <a:r>
              <a:rPr lang="ru-RU" altLang="ru-RU" sz="3600" dirty="0">
                <a:solidFill>
                  <a:schemeClr val="folHlink"/>
                </a:solidFill>
              </a:rPr>
              <a:t> (в парах)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655272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приставку, способную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слово. Запишите, обозначив орфограмму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369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История, </a:t>
            </a:r>
            <a:endParaRPr lang="ru-RU" sz="3200" dirty="0" smtClean="0"/>
          </a:p>
          <a:p>
            <a:r>
              <a:rPr lang="ru-RU" sz="3200" dirty="0" smtClean="0"/>
              <a:t>играть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идейный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идущий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исходный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итожить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 smtClean="0"/>
              <a:t>искусственный</a:t>
            </a:r>
            <a:r>
              <a:rPr lang="ru-RU" sz="3200" dirty="0"/>
              <a:t>.</a:t>
            </a:r>
          </a:p>
        </p:txBody>
      </p:sp>
      <p:pic>
        <p:nvPicPr>
          <p:cNvPr id="5" name="Picture 2" descr="C:\Users\Ничкова ТА\YandexDisk\Скриншоты\2015-11-27 17-09-28 Скриншот экра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76" y="2137382"/>
            <a:ext cx="2483041" cy="45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5048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чкова ТА\YandexDisk\Скриншоты\2016-11-07_17-39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6" y="2060848"/>
            <a:ext cx="830466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770984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Понаблюдай!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projects\русский язык\Кисель Елена\Рабочая зона\картинки\плоский клипарт люди\detective-with-binocular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80120" cy="20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147739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Стр. 109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Лови ошибку!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956" y="1772816"/>
            <a:ext cx="6224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Я </a:t>
            </a:r>
            <a:r>
              <a:rPr lang="ru-RU" sz="2800" dirty="0" err="1" smtClean="0"/>
              <a:t>отищю</a:t>
            </a:r>
            <a:r>
              <a:rPr lang="ru-RU" sz="2800" dirty="0" smtClean="0"/>
              <a:t> </a:t>
            </a:r>
            <a:r>
              <a:rPr lang="ru-RU" sz="2800" dirty="0" err="1" smtClean="0"/>
              <a:t>сикрет</a:t>
            </a:r>
            <a:r>
              <a:rPr lang="ru-RU" sz="2800" dirty="0" smtClean="0"/>
              <a:t>, </a:t>
            </a:r>
            <a:r>
              <a:rPr lang="ru-RU" sz="2800" dirty="0"/>
              <a:t>и ларчик вам открою.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7509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Я </a:t>
            </a:r>
            <a:r>
              <a:rPr lang="ru-RU" sz="3200" dirty="0" err="1" smtClean="0"/>
              <a:t>от</a:t>
            </a:r>
            <a:r>
              <a:rPr lang="ru-RU" sz="3200" b="1" dirty="0" err="1" smtClean="0">
                <a:solidFill>
                  <a:srgbClr val="FF0000"/>
                </a:solidFill>
              </a:rPr>
              <a:t>Ы</a:t>
            </a:r>
            <a:r>
              <a:rPr lang="ru-RU" sz="3200" dirty="0" err="1" smtClean="0"/>
              <a:t>щ</a:t>
            </a:r>
            <a:r>
              <a:rPr lang="ru-RU" sz="3200" b="1" dirty="0" err="1" smtClean="0">
                <a:solidFill>
                  <a:srgbClr val="FF0000"/>
                </a:solidFill>
              </a:rPr>
              <a:t>У</a:t>
            </a:r>
            <a:r>
              <a:rPr lang="ru-RU" sz="3200" dirty="0" smtClean="0"/>
              <a:t> </a:t>
            </a:r>
            <a:r>
              <a:rPr lang="ru-RU" sz="3200" dirty="0" err="1" smtClean="0"/>
              <a:t>с</a:t>
            </a:r>
            <a:r>
              <a:rPr lang="ru-RU" sz="3200" b="1" dirty="0" err="1" smtClean="0">
                <a:solidFill>
                  <a:srgbClr val="FF0000"/>
                </a:solidFill>
              </a:rPr>
              <a:t>Е</a:t>
            </a:r>
            <a:r>
              <a:rPr lang="ru-RU" sz="3200" dirty="0" err="1" smtClean="0"/>
              <a:t>крет</a:t>
            </a:r>
            <a:r>
              <a:rPr lang="ru-RU" sz="3200" dirty="0"/>
              <a:t> </a:t>
            </a:r>
            <a:r>
              <a:rPr lang="ru-RU" sz="3200" dirty="0" smtClean="0"/>
              <a:t>__ и </a:t>
            </a:r>
            <a:r>
              <a:rPr lang="ru-RU" sz="3200" dirty="0"/>
              <a:t>ларчик вам открою. </a:t>
            </a:r>
          </a:p>
        </p:txBody>
      </p:sp>
      <p:pic>
        <p:nvPicPr>
          <p:cNvPr id="9218" name="Picture 2" descr="C:\Users\Ничкова ТА\YandexDisk\Скриншоты\2016-11-08_18-32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19" y="188640"/>
            <a:ext cx="2088365" cy="17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ичкова ТА\YandexDisk\Скриншоты\2016-11-08_18-33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990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0" y="28503"/>
            <a:ext cx="5976937" cy="719807"/>
          </a:xfrm>
        </p:spPr>
        <p:txBody>
          <a:bodyPr/>
          <a:lstStyle/>
          <a:p>
            <a:pPr eaLnBrk="1" hangingPunct="1"/>
            <a:r>
              <a:rPr lang="ru-RU" altLang="ru-RU" sz="2400" dirty="0" smtClean="0"/>
              <a:t>Вспомним задачи, которые вы поставили. Выполнены ли они?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8045" y="-14288"/>
            <a:ext cx="324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600" b="1" i="1" kern="0" dirty="0" err="1">
                <a:solidFill>
                  <a:srgbClr val="FF0000"/>
                </a:solidFill>
                <a:latin typeface="Arial"/>
                <a:cs typeface="Arial" charset="0"/>
              </a:rPr>
              <a:t>РефлЕксия</a:t>
            </a:r>
            <a:endParaRPr lang="ru-RU" sz="36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5716" name="Прямоугольник 2"/>
          <p:cNvSpPr>
            <a:spLocks noChangeArrowheads="1"/>
          </p:cNvSpPr>
          <p:nvPr/>
        </p:nvSpPr>
        <p:spPr bwMode="auto">
          <a:xfrm>
            <a:off x="217486" y="692696"/>
            <a:ext cx="8799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Выберите фразеологизм, который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характеризует вашу работу сегодня на уроке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Шевелить мозгами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Краем  уха</a:t>
            </a: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Хлопать  ушами</a:t>
            </a:r>
            <a:endParaRPr lang="ru-RU" altLang="ru-RU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8005" name="Picture 2" descr="C:\Users\Ничкова ТА\YandexDisk\Скриншоты\2015-11-27 20-28-06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9231"/>
            <a:ext cx="2952328" cy="256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3" descr="C:\Users\Ничкова ТА\YandexDisk\Скриншоты\2015-11-27 20-30-49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2846"/>
            <a:ext cx="1726188" cy="253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4" descr="C:\Users\Ничкова ТА\YandexDisk\Скриншоты\2015-11-27 20-35-56 Скриншот экра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7024"/>
            <a:ext cx="2736304" cy="25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5811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Мне удалось…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Меня удивило…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понравилось…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доволен…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Я считаю, что поработал…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Мне было трудно…</a:t>
            </a:r>
          </a:p>
        </p:txBody>
      </p:sp>
    </p:spTree>
    <p:extLst>
      <p:ext uri="{BB962C8B-B14F-4D97-AF65-F5344CB8AC3E}">
        <p14:creationId xmlns:p14="http://schemas.microsoft.com/office/powerpoint/2010/main" val="33524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3630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Ничкова ТА\Desktop\словарь пословиц\123595651_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54408" r="1863" b="4589"/>
          <a:stretch/>
        </p:blipFill>
        <p:spPr bwMode="auto">
          <a:xfrm>
            <a:off x="980524" y="764704"/>
            <a:ext cx="731581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чкова ТА\YandexDisk\Скриншоты\2015-11-27 17-50-05 Скриншот экра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" y="0"/>
            <a:ext cx="3168352" cy="27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224" y="2749098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Книгу </a:t>
            </a:r>
            <a:r>
              <a:rPr lang="ru-RU" dirty="0">
                <a:solidFill>
                  <a:prstClr val="black"/>
                </a:solidFill>
              </a:rPr>
              <a:t>«Азбука Ямала» Василий Алексеевич </a:t>
            </a:r>
            <a:r>
              <a:rPr lang="ru-RU" dirty="0" smtClean="0">
                <a:solidFill>
                  <a:prstClr val="black"/>
                </a:solidFill>
              </a:rPr>
              <a:t>Быковский написал </a:t>
            </a:r>
            <a:r>
              <a:rPr lang="ru-RU" dirty="0">
                <a:solidFill>
                  <a:prstClr val="black"/>
                </a:solidFill>
              </a:rPr>
              <a:t>для детей  Севера, чтобы они могли больше узнать о жизни друг </a:t>
            </a:r>
            <a:r>
              <a:rPr lang="ru-RU" dirty="0" smtClean="0">
                <a:solidFill>
                  <a:prstClr val="black"/>
                </a:solidFill>
              </a:rPr>
              <a:t>друга.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Ничкова ТА\YandexDisk\Скриншоты\2015-11-27 17-57-29 Скриншот экран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80"/>
          <a:stretch/>
        </p:blipFill>
        <p:spPr bwMode="auto">
          <a:xfrm>
            <a:off x="3332875" y="0"/>
            <a:ext cx="23571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927027"/>
            <a:ext cx="5328592" cy="18047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</a:rPr>
              <a:t>Задание 1: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«На   просторах   Ямала»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</a:rPr>
              <a:t>И</a:t>
            </a:r>
            <a:r>
              <a:rPr lang="ru-RU" sz="2000" dirty="0" smtClean="0">
                <a:solidFill>
                  <a:prstClr val="black"/>
                </a:solidFill>
              </a:rPr>
              <a:t>спользуя материал книги, подготовьте  1 слайд с информацией о герое </a:t>
            </a:r>
            <a:r>
              <a:rPr lang="ru-RU" sz="2000" dirty="0">
                <a:solidFill>
                  <a:prstClr val="black"/>
                </a:solidFill>
              </a:rPr>
              <a:t>э</a:t>
            </a:r>
            <a:r>
              <a:rPr lang="ru-RU" sz="2000" dirty="0" smtClean="0">
                <a:solidFill>
                  <a:prstClr val="black"/>
                </a:solidFill>
              </a:rPr>
              <a:t>нциклопедии, составьте предложение, подберите к нему задание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6" name="Picture 4" descr="C:\Users\Ничкова ТА\Desktop\в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27" y="1589844"/>
            <a:ext cx="3267653" cy="51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0050" y="209493"/>
            <a:ext cx="2903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Д/З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Стр. 111, выучить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1 коп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8513" r="28396" b="8615"/>
          <a:stretch/>
        </p:blipFill>
        <p:spPr bwMode="auto">
          <a:xfrm>
            <a:off x="107504" y="116632"/>
            <a:ext cx="816973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ез имени-1 коп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1" t="30244" r="4805" b="29034"/>
          <a:stretch/>
        </p:blipFill>
        <p:spPr bwMode="auto">
          <a:xfrm>
            <a:off x="7668344" y="4834487"/>
            <a:ext cx="1475656" cy="19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r>
              <a:rPr lang="ru-RU" altLang="ru-RU" b="1" dirty="0" smtClean="0"/>
              <a:t>Девятое ноября</a:t>
            </a:r>
            <a:br>
              <a:rPr lang="ru-RU" altLang="ru-RU" b="1" dirty="0" smtClean="0"/>
            </a:br>
            <a:r>
              <a:rPr lang="ru-RU" altLang="ru-RU" b="1" dirty="0" smtClean="0"/>
              <a:t>Классная работа</a:t>
            </a:r>
          </a:p>
        </p:txBody>
      </p:sp>
      <p:sp>
        <p:nvSpPr>
          <p:cNvPr id="645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9600" b="1" dirty="0" smtClean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33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ctrTitle"/>
          </p:nvPr>
        </p:nvSpPr>
        <p:spPr>
          <a:xfrm>
            <a:off x="4000500" y="1428750"/>
            <a:ext cx="4857750" cy="1143000"/>
          </a:xfrm>
        </p:spPr>
        <p:txBody>
          <a:bodyPr/>
          <a:lstStyle/>
          <a:p>
            <a:r>
              <a:rPr lang="ru-RU" altLang="ru-RU" b="1" dirty="0" smtClean="0"/>
              <a:t>Следствие </a:t>
            </a:r>
            <a:br>
              <a:rPr lang="ru-RU" altLang="ru-RU" b="1" dirty="0" smtClean="0"/>
            </a:br>
            <a:r>
              <a:rPr lang="ru-RU" altLang="ru-RU" b="1" dirty="0" smtClean="0"/>
              <a:t>по делу № 53, 54</a:t>
            </a:r>
          </a:p>
        </p:txBody>
      </p:sp>
      <p:sp>
        <p:nvSpPr>
          <p:cNvPr id="686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4221163"/>
            <a:ext cx="7700962" cy="1771650"/>
          </a:xfrm>
        </p:spPr>
        <p:txBody>
          <a:bodyPr/>
          <a:lstStyle/>
          <a:p>
            <a:r>
              <a:rPr lang="ru-RU" altLang="ru-RU" sz="2400" dirty="0" smtClean="0"/>
              <a:t> </a:t>
            </a:r>
            <a:r>
              <a:rPr lang="ru-RU" altLang="ru-RU" sz="4800" b="1" dirty="0">
                <a:solidFill>
                  <a:srgbClr val="FF0000"/>
                </a:solidFill>
              </a:rPr>
              <a:t>Буквы Ы и </a:t>
            </a:r>
            <a:r>
              <a:rPr lang="ru-RU" altLang="ru-RU" sz="4800" b="1" dirty="0" err="1">
                <a:solidFill>
                  <a:srgbClr val="FF0000"/>
                </a:solidFill>
              </a:rPr>
              <a:t>И</a:t>
            </a:r>
            <a:r>
              <a:rPr lang="ru-RU" altLang="ru-RU" sz="4800" b="1" dirty="0">
                <a:solidFill>
                  <a:srgbClr val="FF0000"/>
                </a:solidFill>
              </a:rPr>
              <a:t> </a:t>
            </a:r>
            <a:endParaRPr lang="ru-RU" altLang="ru-RU" sz="4800" b="1" dirty="0" smtClean="0">
              <a:solidFill>
                <a:srgbClr val="FF0000"/>
              </a:solidFill>
            </a:endParaRPr>
          </a:p>
          <a:p>
            <a:r>
              <a:rPr lang="ru-RU" altLang="ru-RU" sz="4800" b="1" dirty="0" smtClean="0">
                <a:solidFill>
                  <a:srgbClr val="FF0000"/>
                </a:solidFill>
              </a:rPr>
              <a:t>после </a:t>
            </a:r>
            <a:r>
              <a:rPr lang="ru-RU" altLang="ru-RU" sz="4800" b="1" dirty="0">
                <a:solidFill>
                  <a:srgbClr val="FF0000"/>
                </a:solidFill>
              </a:rPr>
              <a:t>приставок</a:t>
            </a:r>
            <a:endParaRPr lang="ru-RU" altLang="ru-RU" sz="4800" b="1" dirty="0" smtClean="0">
              <a:solidFill>
                <a:srgbClr val="FF0000"/>
              </a:solidFill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8163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32138" y="333375"/>
            <a:ext cx="56515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	На уроках мы не только учимся грамотно писать, но и открываем </a:t>
            </a:r>
            <a:r>
              <a:rPr lang="ru-RU" b="1" dirty="0">
                <a:solidFill>
                  <a:srgbClr val="000000"/>
                </a:solidFill>
              </a:rPr>
              <a:t>тайны русской грамматики</a:t>
            </a:r>
          </a:p>
        </p:txBody>
      </p:sp>
    </p:spTree>
    <p:extLst>
      <p:ext uri="{BB962C8B-B14F-4D97-AF65-F5344CB8AC3E}">
        <p14:creationId xmlns:p14="http://schemas.microsoft.com/office/powerpoint/2010/main" val="745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051050" y="2554288"/>
            <a:ext cx="6323013" cy="1143000"/>
          </a:xfrm>
        </p:spPr>
        <p:txBody>
          <a:bodyPr/>
          <a:lstStyle/>
          <a:p>
            <a:r>
              <a:rPr lang="ru-RU" altLang="ru-RU" smtClean="0"/>
              <a:t>Сегодня на уроке я </a:t>
            </a:r>
            <a:r>
              <a:rPr lang="ru-RU" altLang="ru-RU" b="1" smtClean="0">
                <a:solidFill>
                  <a:srgbClr val="FF0000"/>
                </a:solidFill>
              </a:rPr>
              <a:t>хочу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1042988" y="4076700"/>
            <a:ext cx="7416800" cy="2447925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Научиться …Закрепить…Расширить…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Развивать … </a:t>
            </a:r>
          </a:p>
          <a:p>
            <a:r>
              <a:rPr lang="ru-RU" altLang="ru-RU" b="1" dirty="0" smtClean="0">
                <a:solidFill>
                  <a:srgbClr val="FF0000"/>
                </a:solidFill>
              </a:rPr>
              <a:t>Воспитывать … </a:t>
            </a:r>
          </a:p>
          <a:p>
            <a:endParaRPr lang="ru-RU" alt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62288" y="314325"/>
            <a:ext cx="56864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Тема урока: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«Буквы Ы и </a:t>
            </a:r>
            <a:r>
              <a:rPr lang="ru-RU" sz="2400" b="1" dirty="0" err="1">
                <a:solidFill>
                  <a:prstClr val="black"/>
                </a:solidFill>
                <a:cs typeface="Arial" charset="0"/>
              </a:rPr>
              <a:t>И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 после </a:t>
            </a: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приставок»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88913"/>
            <a:ext cx="316706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1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56592" y="850927"/>
            <a:ext cx="6870700" cy="792162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М. В. Ломоносов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dirty="0" err="1"/>
              <a:t>от</a:t>
            </a:r>
            <a:r>
              <a:rPr lang="ru-RU" altLang="ru-RU" dirty="0" err="1">
                <a:solidFill>
                  <a:srgbClr val="FF0000"/>
                </a:solidFill>
              </a:rPr>
              <a:t>ъи</a:t>
            </a:r>
            <a:r>
              <a:rPr lang="ru-RU" altLang="ru-RU" dirty="0" err="1"/>
              <a:t>скать</a:t>
            </a:r>
            <a:r>
              <a:rPr lang="ru-RU" altLang="ru-RU" dirty="0"/>
              <a:t>   </a:t>
            </a:r>
            <a:r>
              <a:rPr lang="ru-RU" altLang="ru-RU" dirty="0" err="1"/>
              <a:t>от</a:t>
            </a:r>
            <a:r>
              <a:rPr lang="ru-RU" altLang="ru-RU" dirty="0" err="1">
                <a:solidFill>
                  <a:srgbClr val="FF0000"/>
                </a:solidFill>
              </a:rPr>
              <a:t>и</a:t>
            </a:r>
            <a:r>
              <a:rPr lang="ru-RU" altLang="ru-RU" dirty="0" err="1"/>
              <a:t>скать</a:t>
            </a:r>
            <a:r>
              <a:rPr lang="ru-RU" altLang="ru-RU" dirty="0"/>
              <a:t>  от</a:t>
            </a:r>
            <a:r>
              <a:rPr lang="ru-RU" altLang="ru-RU" dirty="0">
                <a:solidFill>
                  <a:srgbClr val="FF0000"/>
                </a:solidFill>
              </a:rPr>
              <a:t>ы</a:t>
            </a:r>
            <a:r>
              <a:rPr lang="ru-RU" altLang="ru-RU" dirty="0"/>
              <a:t>скать</a:t>
            </a:r>
          </a:p>
          <a:p>
            <a:pPr>
              <a:buFontTx/>
              <a:buNone/>
            </a:pPr>
            <a:endParaRPr lang="ru-RU" altLang="ru-RU" dirty="0"/>
          </a:p>
          <a:p>
            <a:pPr>
              <a:buFontTx/>
              <a:buNone/>
            </a:pPr>
            <a:r>
              <a:rPr lang="ru-RU" altLang="ru-RU" dirty="0"/>
              <a:t>Искать – от</a:t>
            </a:r>
            <a:r>
              <a:rPr lang="ru-RU" altLang="ru-RU" dirty="0">
                <a:solidFill>
                  <a:schemeClr val="folHlink"/>
                </a:solidFill>
              </a:rPr>
              <a:t>ы</a:t>
            </a:r>
            <a:r>
              <a:rPr lang="ru-RU" altLang="ru-RU" dirty="0"/>
              <a:t>скать</a:t>
            </a:r>
          </a:p>
          <a:p>
            <a:pPr>
              <a:buFontTx/>
              <a:buNone/>
            </a:pPr>
            <a:r>
              <a:rPr lang="ru-RU" altLang="ru-RU" dirty="0"/>
              <a:t>Играть- с</a:t>
            </a:r>
            <a:r>
              <a:rPr lang="ru-RU" altLang="ru-RU" dirty="0">
                <a:solidFill>
                  <a:schemeClr val="folHlink"/>
                </a:solidFill>
              </a:rPr>
              <a:t>ы</a:t>
            </a:r>
            <a:r>
              <a:rPr lang="ru-RU" altLang="ru-RU" dirty="0"/>
              <a:t>грал</a:t>
            </a:r>
          </a:p>
          <a:p>
            <a:pPr>
              <a:buFontTx/>
              <a:buNone/>
            </a:pPr>
            <a:r>
              <a:rPr lang="ru-RU" altLang="ru-RU" dirty="0"/>
              <a:t>Итог - под</a:t>
            </a:r>
            <a:r>
              <a:rPr lang="ru-RU" altLang="ru-RU" dirty="0">
                <a:solidFill>
                  <a:schemeClr val="folHlink"/>
                </a:solidFill>
              </a:rPr>
              <a:t>ы</a:t>
            </a:r>
            <a:r>
              <a:rPr lang="ru-RU" altLang="ru-RU" dirty="0"/>
              <a:t>тожить</a:t>
            </a:r>
          </a:p>
          <a:p>
            <a:pPr>
              <a:buFontTx/>
              <a:buNone/>
            </a:pPr>
            <a:r>
              <a:rPr lang="ru-RU" altLang="ru-RU" dirty="0"/>
              <a:t>Икать –</a:t>
            </a:r>
            <a:r>
              <a:rPr lang="ru-RU" altLang="ru-RU" dirty="0" err="1"/>
              <a:t>раз</a:t>
            </a:r>
            <a:r>
              <a:rPr lang="ru-RU" altLang="ru-RU" dirty="0" err="1">
                <a:solidFill>
                  <a:schemeClr val="folHlink"/>
                </a:solidFill>
              </a:rPr>
              <a:t>ы</a:t>
            </a:r>
            <a:r>
              <a:rPr lang="ru-RU" altLang="ru-RU" dirty="0" err="1"/>
              <a:t>кался</a:t>
            </a:r>
            <a:r>
              <a:rPr lang="ru-RU" altLang="ru-RU" dirty="0"/>
              <a:t>…</a:t>
            </a: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412776"/>
            <a:ext cx="3457575" cy="4624388"/>
          </a:xfrm>
        </p:spPr>
      </p:pic>
      <p:sp>
        <p:nvSpPr>
          <p:cNvPr id="2" name="TextBox 1"/>
          <p:cNvSpPr txBox="1"/>
          <p:nvPr/>
        </p:nvSpPr>
        <p:spPr>
          <a:xfrm>
            <a:off x="5220072" y="6196662"/>
            <a:ext cx="349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«Российская грамматика», 1757 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16632"/>
            <a:ext cx="5297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/>
              <a:t>Он создал первый университет. Он, лучше сказать,</a:t>
            </a:r>
          </a:p>
          <a:p>
            <a:pPr algn="just"/>
            <a:r>
              <a:rPr lang="ru-RU" b="1" dirty="0" smtClean="0"/>
              <a:t>Сам был первым нашим университетом</a:t>
            </a:r>
          </a:p>
          <a:p>
            <a:pPr algn="r"/>
            <a:r>
              <a:rPr lang="ru-RU" dirty="0" smtClean="0"/>
              <a:t>А.С. 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8924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74" name="Rectangle 5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</a:rPr>
              <a:t>Проверь друга!</a:t>
            </a:r>
          </a:p>
        </p:txBody>
      </p:sp>
      <p:graphicFrame>
        <p:nvGraphicFramePr>
          <p:cNvPr id="56375" name="Group 55"/>
          <p:cNvGraphicFramePr>
            <a:graphicFrameLocks noGrp="1"/>
          </p:cNvGraphicFramePr>
          <p:nvPr>
            <p:ph type="tbl" idx="1"/>
          </p:nvPr>
        </p:nvGraphicFramePr>
        <p:xfrm>
          <a:off x="685800" y="1268413"/>
          <a:ext cx="7696200" cy="4392613"/>
        </p:xfrm>
        <a:graphic>
          <a:graphicData uri="http://schemas.openxmlformats.org/drawingml/2006/table">
            <a:tbl>
              <a:tblPr/>
              <a:tblGrid>
                <a:gridCol w="4276725"/>
                <a:gridCol w="1768475"/>
                <a:gridCol w="1651000"/>
              </a:tblGrid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Слова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mic Sans MS" pitchFamily="66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Раз..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скивать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Без..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скусный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Сверх..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дейный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Сверх..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нтересный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грать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Меж..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нститутский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Дез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..</a:t>
                      </a:r>
                      <a:r>
                        <a:rPr kumimoji="0" lang="ru-RU" alt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нфекция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9219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39" y="116631"/>
            <a:ext cx="5698976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«Буквенный диктант»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99" y="1380319"/>
            <a:ext cx="2952328" cy="5472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1. </a:t>
            </a:r>
            <a:r>
              <a:rPr lang="ru-RU" sz="4600" b="1" dirty="0" err="1" smtClean="0"/>
              <a:t>Р_стеньице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2. </a:t>
            </a:r>
            <a:r>
              <a:rPr lang="ru-RU" sz="4600" b="1" dirty="0" err="1" smtClean="0"/>
              <a:t>вн_мание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3. </a:t>
            </a:r>
            <a:r>
              <a:rPr lang="ru-RU" sz="4600" b="1" dirty="0" err="1" smtClean="0"/>
              <a:t>к_снётся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4. </a:t>
            </a:r>
            <a:r>
              <a:rPr lang="ru-RU" sz="4600" b="1" dirty="0" err="1" smtClean="0"/>
              <a:t>р_стение</a:t>
            </a:r>
            <a:r>
              <a:rPr lang="ru-RU" sz="4600" b="1" dirty="0" smtClean="0"/>
              <a:t> 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5. </a:t>
            </a:r>
            <a:r>
              <a:rPr lang="ru-RU" sz="4600" b="1" dirty="0" err="1" smtClean="0"/>
              <a:t>г_рит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r>
              <a:rPr lang="ru-RU" sz="4600" b="1" dirty="0"/>
              <a:t>6. </a:t>
            </a:r>
            <a:r>
              <a:rPr lang="ru-RU" sz="4600" b="1" dirty="0" err="1" smtClean="0"/>
              <a:t>г_рицвет</a:t>
            </a:r>
            <a:r>
              <a:rPr lang="ru-RU" sz="4600" b="1" dirty="0" smtClean="0"/>
              <a:t> </a:t>
            </a:r>
            <a:endParaRPr lang="ru-RU" sz="4600" b="1" dirty="0"/>
          </a:p>
          <a:p>
            <a:pPr lvl="0" algn="just">
              <a:lnSpc>
                <a:spcPct val="170000"/>
              </a:lnSpc>
              <a:buNone/>
            </a:pPr>
            <a:endParaRPr lang="ru-RU" sz="4600" b="1" dirty="0"/>
          </a:p>
        </p:txBody>
      </p:sp>
      <p:pic>
        <p:nvPicPr>
          <p:cNvPr id="4" name="Picture 2" descr="D:\русский язык\Кисель Елена\Рабочая зона\картинки\руслан\1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7" y="1753928"/>
            <a:ext cx="1656184" cy="23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587244">
            <a:off x="3964424" y="590820"/>
            <a:ext cx="529146" cy="1446336"/>
          </a:xfrm>
          <a:prstGeom prst="rect">
            <a:avLst/>
          </a:prstGeom>
          <a:noFill/>
        </p:spPr>
        <p:txBody>
          <a:bodyPr wrap="square" lIns="91223" tIns="45614" rIns="91223" bIns="45614" rtlCol="0">
            <a:spAutoFit/>
          </a:bodyPr>
          <a:lstStyle/>
          <a:p>
            <a:pPr defTabSz="912317"/>
            <a:r>
              <a:rPr lang="ru-RU" sz="8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8008" y="1313988"/>
            <a:ext cx="785471" cy="20311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281" tIns="45643" rIns="91281" bIns="45643" rtlCol="0">
            <a:spAutoFit/>
          </a:bodyPr>
          <a:lstStyle/>
          <a:p>
            <a:pPr defTabSz="912317"/>
            <a:r>
              <a:rPr lang="ru-RU" b="1" dirty="0" smtClean="0">
                <a:solidFill>
                  <a:prstClr val="black"/>
                </a:solidFill>
              </a:rPr>
              <a:t>Ключ: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А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И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О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А</a:t>
            </a: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>
                <a:solidFill>
                  <a:prstClr val="black"/>
                </a:solidFill>
              </a:rPr>
              <a:t>О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331" indent="-342331" defTabSz="912317">
              <a:buFont typeface="+mj-lt"/>
              <a:buAutoNum type="arabicPeriod"/>
            </a:pPr>
            <a:r>
              <a:rPr lang="ru-RU" b="1" dirty="0" smtClean="0">
                <a:solidFill>
                  <a:prstClr val="black"/>
                </a:solidFill>
              </a:rPr>
              <a:t>О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420888"/>
            <a:ext cx="2496542" cy="1634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281" tIns="45643" rIns="91281" bIns="45643" rtlCol="0">
            <a:spAutoFit/>
          </a:bodyPr>
          <a:lstStyle/>
          <a:p>
            <a:pPr defTabSz="912317"/>
            <a:r>
              <a:rPr lang="ru-RU" b="1" dirty="0" smtClean="0">
                <a:solidFill>
                  <a:prstClr val="black"/>
                </a:solidFill>
              </a:rPr>
              <a:t>Способ образования?</a:t>
            </a:r>
          </a:p>
          <a:p>
            <a:pPr defTabSz="912317"/>
            <a:endParaRPr lang="ru-RU" b="1" dirty="0" smtClean="0">
              <a:solidFill>
                <a:prstClr val="black"/>
              </a:solidFill>
            </a:endParaRPr>
          </a:p>
          <a:p>
            <a:pPr defTabSz="912317"/>
            <a:endParaRPr lang="ru-RU" b="1" dirty="0">
              <a:solidFill>
                <a:prstClr val="black"/>
              </a:solidFill>
            </a:endParaRPr>
          </a:p>
          <a:p>
            <a:pPr defTabSz="912317"/>
            <a:r>
              <a:rPr lang="ru-RU" sz="3600" b="1" i="1" dirty="0">
                <a:solidFill>
                  <a:srgbClr val="FF0000"/>
                </a:solidFill>
              </a:rPr>
              <a:t>г</a:t>
            </a:r>
            <a:r>
              <a:rPr lang="ru-RU" sz="3600" b="1" i="1" dirty="0" smtClean="0">
                <a:solidFill>
                  <a:srgbClr val="FF0000"/>
                </a:solidFill>
              </a:rPr>
              <a:t>орицвет</a:t>
            </a:r>
          </a:p>
        </p:txBody>
      </p:sp>
      <p:pic>
        <p:nvPicPr>
          <p:cNvPr id="2050" name="Picture 2" descr="C:\Users\Ничкова ТА\YandexDisk\Скриншоты\2016-11-07_17-57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161001"/>
            <a:ext cx="5134113" cy="26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116632"/>
            <a:ext cx="2093229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Стиль?</a:t>
            </a:r>
          </a:p>
          <a:p>
            <a:r>
              <a:rPr lang="ru-RU" b="1" dirty="0" smtClean="0"/>
              <a:t>Тип текста?</a:t>
            </a:r>
          </a:p>
          <a:p>
            <a:r>
              <a:rPr lang="ru-RU" b="1" dirty="0" smtClean="0"/>
              <a:t>Заглавие?</a:t>
            </a:r>
          </a:p>
          <a:p>
            <a:r>
              <a:rPr lang="ru-RU" b="1" dirty="0" smtClean="0"/>
              <a:t>Основная мысль?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70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Синтаксическая пятиминутка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82068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Адонис      </a:t>
            </a:r>
            <a:r>
              <a:rPr lang="ru-RU" dirty="0" err="1" smtClean="0"/>
              <a:t>п_лезн</a:t>
            </a:r>
            <a:r>
              <a:rPr lang="ru-RU" dirty="0" smtClean="0"/>
              <a:t>__ </a:t>
            </a:r>
            <a:r>
              <a:rPr lang="ru-RU" dirty="0" err="1" smtClean="0"/>
              <a:t>р_стение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3068960"/>
            <a:ext cx="8229600" cy="820685"/>
          </a:xfrm>
          <a:prstGeom prst="rect">
            <a:avLst/>
          </a:prstGeom>
        </p:spPr>
        <p:txBody>
          <a:bodyPr vert="horz" lIns="91223" tIns="45614" rIns="91223" bIns="45614" rtlCol="0">
            <a:normAutofit fontScale="55000" lnSpcReduction="20000"/>
          </a:bodyPr>
          <a:lstStyle>
            <a:lvl1pPr marL="342118" indent="-342118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257" indent="-285102" algn="l" defTabSz="91231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399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550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713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871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031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188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347" indent="-228079" algn="l" defTabSz="91231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b="1" dirty="0" smtClean="0"/>
              <a:t>Адонис   -   полезное  растение.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0770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dirty="0" err="1">
                <a:solidFill>
                  <a:prstClr val="black"/>
                </a:solidFill>
              </a:rPr>
              <a:t>Повеств</a:t>
            </a:r>
            <a:r>
              <a:rPr lang="ru-RU" dirty="0">
                <a:solidFill>
                  <a:prstClr val="black"/>
                </a:solidFill>
              </a:rPr>
              <a:t>., </a:t>
            </a:r>
            <a:r>
              <a:rPr lang="ru-RU" dirty="0" err="1">
                <a:solidFill>
                  <a:prstClr val="black"/>
                </a:solidFill>
              </a:rPr>
              <a:t>невоскл</a:t>
            </a:r>
            <a:r>
              <a:rPr lang="ru-RU" dirty="0">
                <a:solidFill>
                  <a:prstClr val="black"/>
                </a:solidFill>
              </a:rPr>
              <a:t>., простое, двусоставное, распр., </a:t>
            </a:r>
            <a:r>
              <a:rPr lang="ru-RU" dirty="0" err="1" smtClean="0">
                <a:solidFill>
                  <a:prstClr val="black"/>
                </a:solidFill>
              </a:rPr>
              <a:t>неосл</a:t>
            </a:r>
            <a:r>
              <a:rPr lang="ru-RU" dirty="0" smtClean="0">
                <a:solidFill>
                  <a:prstClr val="black"/>
                </a:solidFill>
              </a:rPr>
              <a:t>.)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Ничкова ТА\YandexDisk\Скриншоты\2016-11-07_18-03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42219"/>
            <a:ext cx="2883159" cy="212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82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576</Words>
  <Application>Microsoft Office PowerPoint</Application>
  <PresentationFormat>Экран (4:3)</PresentationFormat>
  <Paragraphs>132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2_Тема Office</vt:lpstr>
      <vt:lpstr>Тема1</vt:lpstr>
      <vt:lpstr>3_Тема Office</vt:lpstr>
      <vt:lpstr>Тема Office</vt:lpstr>
      <vt:lpstr>6_Тема Office</vt:lpstr>
      <vt:lpstr>39_Тема Office</vt:lpstr>
      <vt:lpstr>Пастель</vt:lpstr>
      <vt:lpstr>1_Тема Office</vt:lpstr>
      <vt:lpstr>Урок русского языка в 6 классе</vt:lpstr>
      <vt:lpstr>Презентация PowerPoint</vt:lpstr>
      <vt:lpstr>Девятое ноября Классная работа</vt:lpstr>
      <vt:lpstr>Следствие  по делу № 53, 54</vt:lpstr>
      <vt:lpstr>Сегодня на уроке я хочу</vt:lpstr>
      <vt:lpstr>М. В. Ломоносов</vt:lpstr>
      <vt:lpstr>Проверь друга!</vt:lpstr>
      <vt:lpstr>«Буквенный диктант»</vt:lpstr>
      <vt:lpstr>Синтаксическая пятиминутка</vt:lpstr>
      <vt:lpstr>Объяснительный диктант</vt:lpstr>
      <vt:lpstr>Проверь!</vt:lpstr>
      <vt:lpstr>Физминутка</vt:lpstr>
      <vt:lpstr>Цифровой диктант</vt:lpstr>
      <vt:lpstr>Творческий диктант (в парах)</vt:lpstr>
      <vt:lpstr>Понаблюдай!</vt:lpstr>
      <vt:lpstr>Лови ошибку!</vt:lpstr>
      <vt:lpstr>Вспомним задачи, которые вы поставили. Выполнены ли они?</vt:lpstr>
      <vt:lpstr>Спасибо за работу!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Восьмое ноября Классная работа</dc:title>
  <dc:creator>Ничкова Т.А.</dc:creator>
  <cp:lastModifiedBy>вася</cp:lastModifiedBy>
  <cp:revision>39</cp:revision>
  <dcterms:created xsi:type="dcterms:W3CDTF">2016-11-07T12:17:18Z</dcterms:created>
  <dcterms:modified xsi:type="dcterms:W3CDTF">2018-07-23T11:50:32Z</dcterms:modified>
</cp:coreProperties>
</file>