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33" r:id="rId3"/>
    <p:sldMasterId id="2147483745" r:id="rId4"/>
    <p:sldMasterId id="2147483769" r:id="rId5"/>
  </p:sldMasterIdLst>
  <p:notesMasterIdLst>
    <p:notesMasterId r:id="rId28"/>
  </p:notesMasterIdLst>
  <p:sldIdLst>
    <p:sldId id="286" r:id="rId6"/>
    <p:sldId id="279" r:id="rId7"/>
    <p:sldId id="256" r:id="rId8"/>
    <p:sldId id="258" r:id="rId9"/>
    <p:sldId id="277" r:id="rId10"/>
    <p:sldId id="274" r:id="rId11"/>
    <p:sldId id="275" r:id="rId12"/>
    <p:sldId id="264" r:id="rId13"/>
    <p:sldId id="259" r:id="rId14"/>
    <p:sldId id="265" r:id="rId15"/>
    <p:sldId id="278" r:id="rId16"/>
    <p:sldId id="257" r:id="rId17"/>
    <p:sldId id="268" r:id="rId18"/>
    <p:sldId id="280" r:id="rId19"/>
    <p:sldId id="272" r:id="rId20"/>
    <p:sldId id="281" r:id="rId21"/>
    <p:sldId id="282" r:id="rId22"/>
    <p:sldId id="283" r:id="rId23"/>
    <p:sldId id="284" r:id="rId24"/>
    <p:sldId id="266" r:id="rId25"/>
    <p:sldId id="260" r:id="rId26"/>
    <p:sldId id="26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1870F-7D9E-457F-89DC-DB1BCD3FE49E}" type="datetimeFigureOut">
              <a:rPr lang="ru-RU" smtClean="0"/>
              <a:t>23.07.2018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A174E-DFF5-4994-AF2A-E4853B82DC7F}" type="slidenum">
              <a:rPr lang="ru-RU" smtClean="0"/>
              <a:t>‹#›</a:t>
            </a:fld>
            <a:endParaRPr lang="ru-RU"/>
          </a:p>
        </p:txBody>
      </p:sp>
    </p:spTree>
    <p:extLst>
      <p:ext uri="{BB962C8B-B14F-4D97-AF65-F5344CB8AC3E}">
        <p14:creationId xmlns:p14="http://schemas.microsoft.com/office/powerpoint/2010/main" val="222408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62747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85830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322895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322895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5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FE6D30-F6D0-4537-AB0E-31917E3AAD65}" type="slidenum">
              <a:rPr lang="ru-RU" altLang="ru-RU">
                <a:solidFill>
                  <a:srgbClr val="000000"/>
                </a:solidFill>
                <a:latin typeface="Tahoma" pitchFamily="34" charset="0"/>
              </a:rPr>
              <a:pPr eaLnBrk="1" hangingPunct="1"/>
              <a:t>20</a:t>
            </a:fld>
            <a:endParaRPr lang="ru-RU" altLang="ru-RU">
              <a:solidFill>
                <a:srgbClr val="000000"/>
              </a:solidFill>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365828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67D5C6-AD1B-4759-B6D5-E49025433B48}"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32256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7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160315E9-C63D-4C17-A642-62B838B054BD}" type="datetimeFigureOut">
              <a:rPr lang="ru-RU"/>
              <a:pPr>
                <a:defRPr/>
              </a:pPr>
              <a:t>23.07.2018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9DDC2AA4-4815-4F47-B944-3233F9F4E92D}" type="slidenum">
              <a:rPr lang="ru-RU"/>
              <a:pPr>
                <a:defRPr/>
              </a:pPr>
              <a:t>‹#›</a:t>
            </a:fld>
            <a:endParaRPr lang="ru-RU"/>
          </a:p>
        </p:txBody>
      </p:sp>
    </p:spTree>
    <p:extLst>
      <p:ext uri="{BB962C8B-B14F-4D97-AF65-F5344CB8AC3E}">
        <p14:creationId xmlns:p14="http://schemas.microsoft.com/office/powerpoint/2010/main" val="29727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9B764954-4720-456F-889B-A56723272C3D}" type="datetimeFigureOut">
              <a:rPr lang="ru-RU"/>
              <a:pPr>
                <a:defRPr/>
              </a:pPr>
              <a:t>23.07.2018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75A87922-DADE-4AC6-8108-A8800C9E13A0}" type="slidenum">
              <a:rPr lang="ru-RU"/>
              <a:pPr>
                <a:defRPr/>
              </a:pPr>
              <a:t>‹#›</a:t>
            </a:fld>
            <a:endParaRPr lang="ru-RU"/>
          </a:p>
        </p:txBody>
      </p:sp>
    </p:spTree>
    <p:extLst>
      <p:ext uri="{BB962C8B-B14F-4D97-AF65-F5344CB8AC3E}">
        <p14:creationId xmlns:p14="http://schemas.microsoft.com/office/powerpoint/2010/main" val="32300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5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D7B624EB-510B-47E1-9A9B-513FC098E910}" type="datetimeFigureOut">
              <a:rPr lang="ru-RU"/>
              <a:pPr>
                <a:defRPr/>
              </a:pPr>
              <a:t>23.07.2018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AF17A70D-BF2C-47A6-885A-6BFACC272499}" type="slidenum">
              <a:rPr lang="ru-RU"/>
              <a:pPr>
                <a:defRPr/>
              </a:pPr>
              <a:t>‹#›</a:t>
            </a:fld>
            <a:endParaRPr lang="ru-RU"/>
          </a:p>
        </p:txBody>
      </p:sp>
    </p:spTree>
    <p:extLst>
      <p:ext uri="{BB962C8B-B14F-4D97-AF65-F5344CB8AC3E}">
        <p14:creationId xmlns:p14="http://schemas.microsoft.com/office/powerpoint/2010/main" val="193245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4336CBD5-DC4F-48E8-A4CA-E23DB22E050A}" type="datetimeFigureOut">
              <a:rPr lang="ru-RU"/>
              <a:pPr>
                <a:defRPr/>
              </a:pPr>
              <a:t>23.07.2018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56C11CE6-669D-4025-A4A0-05B41C134B15}" type="slidenum">
              <a:rPr lang="ru-RU"/>
              <a:pPr>
                <a:defRPr/>
              </a:pPr>
              <a:t>‹#›</a:t>
            </a:fld>
            <a:endParaRPr lang="ru-RU"/>
          </a:p>
        </p:txBody>
      </p:sp>
    </p:spTree>
    <p:extLst>
      <p:ext uri="{BB962C8B-B14F-4D97-AF65-F5344CB8AC3E}">
        <p14:creationId xmlns:p14="http://schemas.microsoft.com/office/powerpoint/2010/main" val="78733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76A0E1AA-763A-4AEC-B083-D27A4D8C3F7B}" type="datetimeFigureOut">
              <a:rPr lang="ru-RU"/>
              <a:pPr>
                <a:defRPr/>
              </a:pPr>
              <a:t>23.07.2018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F01B0D38-9141-4C46-8FEF-2C645DEA8368}" type="slidenum">
              <a:rPr lang="ru-RU"/>
              <a:pPr>
                <a:defRPr/>
              </a:pPr>
              <a:t>‹#›</a:t>
            </a:fld>
            <a:endParaRPr lang="ru-RU"/>
          </a:p>
        </p:txBody>
      </p:sp>
    </p:spTree>
    <p:extLst>
      <p:ext uri="{BB962C8B-B14F-4D97-AF65-F5344CB8AC3E}">
        <p14:creationId xmlns:p14="http://schemas.microsoft.com/office/powerpoint/2010/main" val="362202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AF8953AC-0D87-4E93-88E5-E8CE8FEFFFFD}" type="datetimeFigureOut">
              <a:rPr lang="ru-RU"/>
              <a:pPr>
                <a:defRPr/>
              </a:pPr>
              <a:t>23.07.2018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C42F006C-3028-47A0-811D-088D152CE313}" type="slidenum">
              <a:rPr lang="ru-RU"/>
              <a:pPr>
                <a:defRPr/>
              </a:pPr>
              <a:t>‹#›</a:t>
            </a:fld>
            <a:endParaRPr lang="ru-RU"/>
          </a:p>
        </p:txBody>
      </p:sp>
    </p:spTree>
    <p:extLst>
      <p:ext uri="{BB962C8B-B14F-4D97-AF65-F5344CB8AC3E}">
        <p14:creationId xmlns:p14="http://schemas.microsoft.com/office/powerpoint/2010/main" val="130593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6D551E15-EE80-4F42-86E8-6E4D0E203BD6}" type="datetimeFigureOut">
              <a:rPr lang="ru-RU"/>
              <a:pPr>
                <a:defRPr/>
              </a:pPr>
              <a:t>23.07.2018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68DF3A44-9C53-4D61-8EEE-265E4CFB0960}" type="slidenum">
              <a:rPr lang="ru-RU"/>
              <a:pPr>
                <a:defRPr/>
              </a:pPr>
              <a:t>‹#›</a:t>
            </a:fld>
            <a:endParaRPr lang="ru-RU"/>
          </a:p>
        </p:txBody>
      </p:sp>
    </p:spTree>
    <p:extLst>
      <p:ext uri="{BB962C8B-B14F-4D97-AF65-F5344CB8AC3E}">
        <p14:creationId xmlns:p14="http://schemas.microsoft.com/office/powerpoint/2010/main" val="269737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C05CF1B4-DE1B-4229-8BFC-BB401102EC07}" type="datetimeFigureOut">
              <a:rPr lang="ru-RU"/>
              <a:pPr>
                <a:defRPr/>
              </a:pPr>
              <a:t>23.07.2018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254FB8B9-D3D3-4DEA-B450-B9A8C8AF998F}" type="slidenum">
              <a:rPr lang="ru-RU"/>
              <a:pPr>
                <a:defRPr/>
              </a:pPr>
              <a:t>‹#›</a:t>
            </a:fld>
            <a:endParaRPr lang="ru-RU"/>
          </a:p>
        </p:txBody>
      </p:sp>
    </p:spTree>
    <p:extLst>
      <p:ext uri="{BB962C8B-B14F-4D97-AF65-F5344CB8AC3E}">
        <p14:creationId xmlns:p14="http://schemas.microsoft.com/office/powerpoint/2010/main" val="213033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0489553B-4318-4B6F-BC72-2D75509C790D}" type="datetimeFigureOut">
              <a:rPr lang="ru-RU"/>
              <a:pPr>
                <a:defRPr/>
              </a:pPr>
              <a:t>23.07.2018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16AA3B0D-DACE-4E2B-B5E2-C278CCA3B7ED}" type="slidenum">
              <a:rPr lang="ru-RU"/>
              <a:pPr>
                <a:defRPr/>
              </a:pPr>
              <a:t>‹#›</a:t>
            </a:fld>
            <a:endParaRPr lang="ru-RU"/>
          </a:p>
        </p:txBody>
      </p:sp>
    </p:spTree>
    <p:extLst>
      <p:ext uri="{BB962C8B-B14F-4D97-AF65-F5344CB8AC3E}">
        <p14:creationId xmlns:p14="http://schemas.microsoft.com/office/powerpoint/2010/main" val="1112071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559C7BC9-1368-4C4B-9914-3C95BCAD9F7E}" type="datetimeFigureOut">
              <a:rPr lang="ru-RU"/>
              <a:pPr>
                <a:defRPr/>
              </a:pPr>
              <a:t>23.07.2018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6706A02F-1513-4950-B27C-928DAFE87C89}" type="slidenum">
              <a:rPr lang="ru-RU"/>
              <a:pPr>
                <a:defRPr/>
              </a:pPr>
              <a:t>‹#›</a:t>
            </a:fld>
            <a:endParaRPr lang="ru-RU"/>
          </a:p>
        </p:txBody>
      </p:sp>
    </p:spTree>
    <p:extLst>
      <p:ext uri="{BB962C8B-B14F-4D97-AF65-F5344CB8AC3E}">
        <p14:creationId xmlns:p14="http://schemas.microsoft.com/office/powerpoint/2010/main" val="2215266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8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8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lstStyle>
          <a:p>
            <a:pPr>
              <a:defRPr/>
            </a:pPr>
            <a:fld id="{C1F66E13-DD6D-42AD-AF82-0BBC6C30E1CA}" type="datetimeFigureOut">
              <a:rPr lang="ru-RU"/>
              <a:pPr>
                <a:defRPr/>
              </a:pPr>
              <a:t>23.07.2018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Tahoma" pitchFamily="34" charset="0"/>
                <a:cs typeface="Arial" charset="0"/>
              </a:defRPr>
            </a:lvl1pPr>
          </a:lstStyle>
          <a:p>
            <a:pPr>
              <a:defRPr/>
            </a:pPr>
            <a:fld id="{7C139D62-F1D5-4C1A-9EF8-5D8D24DA61D8}" type="slidenum">
              <a:rPr lang="ru-RU"/>
              <a:pPr>
                <a:defRPr/>
              </a:pPr>
              <a:t>‹#›</a:t>
            </a:fld>
            <a:endParaRPr lang="ru-RU"/>
          </a:p>
        </p:txBody>
      </p:sp>
    </p:spTree>
    <p:extLst>
      <p:ext uri="{BB962C8B-B14F-4D97-AF65-F5344CB8AC3E}">
        <p14:creationId xmlns:p14="http://schemas.microsoft.com/office/powerpoint/2010/main" val="347399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endParaRPr kumimoji="1" lang="ru-RU">
              <a:solidFill>
                <a:srgbClr val="000000"/>
              </a:solidFill>
            </a:endParaRPr>
          </a:p>
        </p:txBody>
      </p:sp>
      <p:pic>
        <p:nvPicPr>
          <p:cNvPr id="3075" name="Picture 3" descr="minispir"/>
          <p:cNvPicPr>
            <a:picLocks noChangeAspect="1" noChangeArrowheads="1"/>
          </p:cNvPicPr>
          <p:nvPr/>
        </p:nvPicPr>
        <p:blipFill>
          <a:blip r:embed="rId3"/>
          <a:srcRect/>
          <a:stretch>
            <a:fillRect/>
          </a:stretch>
        </p:blipFill>
        <p:spPr bwMode="ltGray">
          <a:xfrm>
            <a:off x="0" y="50800"/>
            <a:ext cx="1181100" cy="4286250"/>
          </a:xfrm>
          <a:prstGeom prst="rect">
            <a:avLst/>
          </a:prstGeom>
          <a:noFill/>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endParaRPr kumimoji="1" lang="ru-RU">
              <a:solidFill>
                <a:srgbClr val="000000"/>
              </a:solidFill>
            </a:endParaRPr>
          </a:p>
        </p:txBody>
      </p:sp>
      <p:pic>
        <p:nvPicPr>
          <p:cNvPr id="3077" name="Picture 5" descr="minispir"/>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ru-RU" smtClean="0"/>
              <a:t>Образец заголовка</a:t>
            </a:r>
            <a:endParaRPr lang="ru-RU"/>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smtClean="0"/>
              <a:t>Образец подзаголовка</a:t>
            </a:r>
            <a:endParaRPr lang="ru-RU"/>
          </a:p>
        </p:txBody>
      </p:sp>
      <p:sp>
        <p:nvSpPr>
          <p:cNvPr id="3083" name="Rectangle 11"/>
          <p:cNvSpPr>
            <a:spLocks noGrp="1" noChangeArrowheads="1"/>
          </p:cNvSpPr>
          <p:nvPr>
            <p:ph type="dt" sz="quarter" idx="2"/>
          </p:nvPr>
        </p:nvSpPr>
        <p:spPr>
          <a:xfrm>
            <a:off x="1084263" y="6096000"/>
            <a:ext cx="1905000" cy="457200"/>
          </a:xfrm>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3084" name="Rectangle 12"/>
          <p:cNvSpPr>
            <a:spLocks noGrp="1" noChangeArrowheads="1"/>
          </p:cNvSpPr>
          <p:nvPr>
            <p:ph type="ftr" sz="quarter" idx="3"/>
          </p:nvPr>
        </p:nvSpPr>
        <p:spPr>
          <a:xfrm>
            <a:off x="3522663" y="6096000"/>
            <a:ext cx="2895600" cy="457200"/>
          </a:xfrm>
        </p:spPr>
        <p:txBody>
          <a:bodyPr/>
          <a:lstStyle>
            <a:lvl1pPr>
              <a:defRPr/>
            </a:lvl1pPr>
          </a:lstStyle>
          <a:p>
            <a:endParaRPr lang="ru-RU">
              <a:solidFill>
                <a:srgbClr val="000000"/>
              </a:solidFill>
            </a:endParaRPr>
          </a:p>
        </p:txBody>
      </p:sp>
      <p:sp>
        <p:nvSpPr>
          <p:cNvPr id="3085" name="Rectangle 13"/>
          <p:cNvSpPr>
            <a:spLocks noGrp="1" noChangeArrowheads="1"/>
          </p:cNvSpPr>
          <p:nvPr>
            <p:ph type="sldNum" sz="quarter" idx="4"/>
          </p:nvPr>
        </p:nvSpPr>
        <p:spPr>
          <a:xfrm>
            <a:off x="6951663" y="6096000"/>
            <a:ext cx="1905000" cy="457200"/>
          </a:xfrm>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50381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40317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00822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89875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12026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19643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864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74178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67009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34810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81000"/>
            <a:ext cx="55626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23100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0634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3081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4894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8636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429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33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8929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8841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0888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4100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2601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fontAlgn="base">
              <a:spcBef>
                <a:spcPct val="0"/>
              </a:spcBef>
              <a:spcAft>
                <a:spcPct val="0"/>
              </a:spcAft>
              <a:defRPr/>
            </a:pPr>
            <a:endParaRPr kumimoji="1" lang="ru-RU" sz="2400">
              <a:solidFill>
                <a:srgbClr val="333333"/>
              </a:solidFill>
            </a:endParaRPr>
          </a:p>
        </p:txBody>
      </p:sp>
      <p:sp>
        <p:nvSpPr>
          <p:cNvPr id="45059" name="Rectangle 3"/>
          <p:cNvSpPr>
            <a:spLocks noGrp="1" noChangeArrowheads="1"/>
          </p:cNvSpPr>
          <p:nvPr>
            <p:ph type="ctrTitle"/>
          </p:nvPr>
        </p:nvSpPr>
        <p:spPr>
          <a:xfrm>
            <a:off x="685800" y="2286000"/>
            <a:ext cx="7772400" cy="1143000"/>
          </a:xfrm>
        </p:spPr>
        <p:txBody>
          <a:bodyPr/>
          <a:lstStyle>
            <a:lvl1pPr>
              <a:defRPr/>
            </a:lvl1pPr>
          </a:lstStyle>
          <a:p>
            <a:r>
              <a:rPr lang="ru-RU"/>
              <a:t>Щелчок правит образец заголовка</a:t>
            </a:r>
          </a:p>
        </p:txBody>
      </p:sp>
      <p:sp>
        <p:nvSpPr>
          <p:cNvPr id="4506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ru-RU"/>
              <a:t>Щелчок правит образец подзаголовка</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ru-RU"/>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ru-RU"/>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FB182B6B-9F3F-4468-8D08-64B2230AF6C8}" type="slidenum">
              <a:rPr lang="ru-RU"/>
              <a:pPr>
                <a:defRPr/>
              </a:pPr>
              <a:t>‹#›</a:t>
            </a:fld>
            <a:endParaRPr lang="ru-RU"/>
          </a:p>
        </p:txBody>
      </p:sp>
    </p:spTree>
    <p:extLst>
      <p:ext uri="{BB962C8B-B14F-4D97-AF65-F5344CB8AC3E}">
        <p14:creationId xmlns:p14="http://schemas.microsoft.com/office/powerpoint/2010/main" val="3483915592"/>
      </p:ext>
    </p:extLst>
  </p:cSld>
  <p:clrMapOvr>
    <a:masterClrMapping/>
  </p:clrMapOvr>
  <p:transition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462D6-F50C-4CA5-AF73-D2D1FBC344C7}"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3790548604"/>
      </p:ext>
    </p:extLst>
  </p:cSld>
  <p:clrMapOvr>
    <a:masterClrMapping/>
  </p:clrMapOvr>
  <p:transition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509178-EA39-48AD-AD31-6916700EC1E9}"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821439822"/>
      </p:ext>
    </p:extLst>
  </p:cSld>
  <p:clrMapOvr>
    <a:masterClrMapping/>
  </p:clrMapOvr>
  <p:transition advTm="10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E35ED7-DD9D-44B6-97FB-BB42B534734D}"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2104250918"/>
      </p:ext>
    </p:extLst>
  </p:cSld>
  <p:clrMapOvr>
    <a:masterClrMapping/>
  </p:clrMapOvr>
  <p:transition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FFB489-C803-417D-A8E3-B18C46886B37}"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2557970901"/>
      </p:ext>
    </p:extLst>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E1BA03-815B-4C41-AE28-865DE102DE1D}"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1641015063"/>
      </p:ext>
    </p:extLst>
  </p:cSld>
  <p:clrMapOvr>
    <a:masterClrMapping/>
  </p:clrMapOvr>
  <p:transition advTm="10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25D1A-0282-4BA7-BD0A-8DB9AF20B1C0}"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3553752456"/>
      </p:ext>
    </p:extLst>
  </p:cSld>
  <p:clrMapOvr>
    <a:masterClrMapping/>
  </p:clrMapOvr>
  <p:transition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BA111-7799-4FDC-B843-BF742A572F52}"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3675308647"/>
      </p:ext>
    </p:extLst>
  </p:cSld>
  <p:clrMapOvr>
    <a:masterClrMapping/>
  </p:clrMapOvr>
  <p:transition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EC8994-2EEC-40EB-8BDD-6D0E0E97276B}"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3773926160"/>
      </p:ext>
    </p:extLst>
  </p:cSld>
  <p:clrMapOvr>
    <a:masterClrMapping/>
  </p:clrMapOvr>
  <p:transition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9C18B-3E08-4CAC-B5AB-9B6992C5B2CA}"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2330231218"/>
      </p:ext>
    </p:extLst>
  </p:cSld>
  <p:clrMapOvr>
    <a:masterClrMapping/>
  </p:clrMapOvr>
  <p:transition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457200"/>
            <a:ext cx="19431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457200"/>
            <a:ext cx="56769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5F884-5A9D-4949-B0F4-E92CB27F5B0A}"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1677119492"/>
      </p:ext>
    </p:extLst>
  </p:cSld>
  <p:clrMapOvr>
    <a:masterClrMapping/>
  </p:clrMapOvr>
  <p:transition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type="chartAndTx" preserve="1">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7772400" cy="1143000"/>
          </a:xfr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685800" y="1981200"/>
            <a:ext cx="3810000" cy="4114800"/>
          </a:xfrm>
        </p:spPr>
        <p:txBody>
          <a:bodyPr/>
          <a:lstStyle/>
          <a:p>
            <a:pPr lvl="0"/>
            <a:endParaRPr lang="ru-RU" noProof="0" smtClean="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AFBEF-439E-4967-A1FF-C22E07661D81}"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1866704529"/>
      </p:ext>
    </p:extLst>
  </p:cSld>
  <p:clrMapOvr>
    <a:masterClrMapping/>
  </p:clrMapOvr>
  <p:transition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38100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D7AF1-6366-42DB-80F5-961BE8AEC4D4}" type="slidenum">
              <a:rPr lang="ru-RU">
                <a:solidFill>
                  <a:srgbClr val="578963"/>
                </a:solidFill>
              </a:rPr>
              <a:pPr>
                <a:defRPr/>
              </a:pPr>
              <a:t>‹#›</a:t>
            </a:fld>
            <a:endParaRPr lang="ru-RU">
              <a:solidFill>
                <a:srgbClr val="578963"/>
              </a:solidFill>
            </a:endParaRPr>
          </a:p>
        </p:txBody>
      </p:sp>
    </p:spTree>
    <p:extLst>
      <p:ext uri="{BB962C8B-B14F-4D97-AF65-F5344CB8AC3E}">
        <p14:creationId xmlns:p14="http://schemas.microsoft.com/office/powerpoint/2010/main" val="2617412255"/>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C8E9C64-8F79-4A98-B906-0DFDD703444F}" type="datetimeFigureOut">
              <a:rPr lang="ru-RU"/>
              <a:pPr>
                <a:defRPr/>
              </a:pPr>
              <a:t>23.07.2018</a:t>
            </a:fld>
            <a:endParaRPr lang="ru-RU"/>
          </a:p>
        </p:txBody>
      </p:sp>
      <p:sp>
        <p:nvSpPr>
          <p:cNvPr id="5" name="Нижний колонтитул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8A65E25-68DF-4685-B9F6-D54083684090}" type="slidenum">
              <a:rPr lang="ru-RU"/>
              <a:pPr>
                <a:defRPr/>
              </a:pPr>
              <a:t>‹#›</a:t>
            </a:fld>
            <a:endParaRPr lang="ru-RU"/>
          </a:p>
        </p:txBody>
      </p:sp>
    </p:spTree>
    <p:extLst>
      <p:ext uri="{BB962C8B-B14F-4D97-AF65-F5344CB8AC3E}">
        <p14:creationId xmlns:p14="http://schemas.microsoft.com/office/powerpoint/2010/main" val="4164519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85" name="Rectangle 37"/>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endParaRPr kumimoji="1" lang="ru-RU">
              <a:solidFill>
                <a:srgbClr val="000000"/>
              </a:solidFill>
            </a:endParaRPr>
          </a:p>
        </p:txBody>
      </p:sp>
      <p:sp>
        <p:nvSpPr>
          <p:cNvPr id="2087" name="Line 39"/>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endParaRPr lang="ru-RU">
              <a:solidFill>
                <a:srgbClr val="000000"/>
              </a:solidFill>
            </a:endParaRPr>
          </a:p>
        </p:txBody>
      </p:sp>
      <p:pic>
        <p:nvPicPr>
          <p:cNvPr id="2090" name="Picture 42" descr="minispir"/>
          <p:cNvPicPr>
            <a:picLocks noChangeAspect="1" noChangeArrowheads="1"/>
          </p:cNvPicPr>
          <p:nvPr/>
        </p:nvPicPr>
        <p:blipFill>
          <a:blip r:embed="rId13"/>
          <a:srcRect b="5333"/>
          <a:stretch>
            <a:fillRect/>
          </a:stretch>
        </p:blipFill>
        <p:spPr bwMode="ltGray">
          <a:xfrm>
            <a:off x="0" y="50800"/>
            <a:ext cx="1181100" cy="4057650"/>
          </a:xfrm>
          <a:prstGeom prst="rect">
            <a:avLst/>
          </a:prstGeom>
          <a:noFill/>
        </p:spPr>
      </p:pic>
      <p:pic>
        <p:nvPicPr>
          <p:cNvPr id="2091" name="Picture 43" descr="minispir"/>
          <p:cNvPicPr>
            <a:picLocks noChangeAspect="1" noChangeArrowheads="1"/>
          </p:cNvPicPr>
          <p:nvPr/>
        </p:nvPicPr>
        <p:blipFill>
          <a:blip r:embed="rId13"/>
          <a:srcRect t="39999"/>
          <a:stretch>
            <a:fillRect/>
          </a:stretch>
        </p:blipFill>
        <p:spPr bwMode="ltGray">
          <a:xfrm>
            <a:off x="0" y="4222750"/>
            <a:ext cx="1181100" cy="2571750"/>
          </a:xfrm>
          <a:prstGeom prst="rect">
            <a:avLst/>
          </a:prstGeom>
          <a:noFill/>
        </p:spPr>
      </p:pic>
      <p:sp>
        <p:nvSpPr>
          <p:cNvPr id="2093" name="Rectangle 45"/>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49D9B266-D190-4CC4-A48E-8E543C94865A}" type="datetimeFigureOut">
              <a:rPr lang="ru-RU" smtClean="0">
                <a:solidFill>
                  <a:srgbClr val="000000"/>
                </a:solidFill>
              </a:rPr>
              <a:pPr/>
              <a:t>23.07.2018</a:t>
            </a:fld>
            <a:endParaRPr lang="ru-RU">
              <a:solidFill>
                <a:srgbClr val="000000"/>
              </a:solidFill>
            </a:endParaRPr>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solidFill>
                <a:srgbClr val="000000"/>
              </a:solidFill>
            </a:endParaRP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47B34E-BCF2-44FE-AE17-9848B4B9BFF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766584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23.07.2018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21486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Щелчок правит 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Щелчок правит 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kumimoji="0" sz="1400">
                <a:solidFill>
                  <a:schemeClr val="bg2"/>
                </a:solidFill>
              </a:defRPr>
            </a:lvl1pPr>
          </a:lstStyle>
          <a:p>
            <a:pPr fontAlgn="base">
              <a:spcAft>
                <a:spcPct val="0"/>
              </a:spcAft>
              <a:defRPr/>
            </a:pPr>
            <a:endParaRPr lang="ru-RU">
              <a:solidFill>
                <a:srgbClr val="578963"/>
              </a:solidFill>
            </a:endParaRPr>
          </a:p>
        </p:txBody>
      </p:sp>
      <p:sp>
        <p:nvSpPr>
          <p:cNvPr id="44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kumimoji="0" sz="1400">
                <a:solidFill>
                  <a:schemeClr val="bg2"/>
                </a:solidFill>
              </a:defRPr>
            </a:lvl1pPr>
          </a:lstStyle>
          <a:p>
            <a:pPr fontAlgn="base">
              <a:spcAft>
                <a:spcPct val="0"/>
              </a:spcAft>
              <a:defRPr/>
            </a:pPr>
            <a:endParaRPr lang="ru-RU">
              <a:solidFill>
                <a:srgbClr val="578963"/>
              </a:solidFill>
            </a:endParaRPr>
          </a:p>
        </p:txBody>
      </p:sp>
      <p:sp>
        <p:nvSpPr>
          <p:cNvPr id="44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kumimoji="0" sz="1400">
                <a:solidFill>
                  <a:schemeClr val="bg2"/>
                </a:solidFill>
              </a:defRPr>
            </a:lvl1pPr>
          </a:lstStyle>
          <a:p>
            <a:pPr fontAlgn="base">
              <a:spcAft>
                <a:spcPct val="0"/>
              </a:spcAft>
              <a:defRPr/>
            </a:pPr>
            <a:fld id="{3801D393-ED44-4C99-81D7-DE7E3968216E}" type="slidenum">
              <a:rPr lang="ru-RU">
                <a:solidFill>
                  <a:srgbClr val="578963"/>
                </a:solidFill>
              </a:rPr>
              <a:pPr fontAlgn="base">
                <a:spcAft>
                  <a:spcPct val="0"/>
                </a:spcAft>
                <a:defRPr/>
              </a:pPr>
              <a:t>‹#›</a:t>
            </a:fld>
            <a:endParaRPr lang="ru-RU">
              <a:solidFill>
                <a:srgbClr val="578963"/>
              </a:solidFill>
            </a:endParaRPr>
          </a:p>
        </p:txBody>
      </p:sp>
    </p:spTree>
    <p:extLst>
      <p:ext uri="{BB962C8B-B14F-4D97-AF65-F5344CB8AC3E}">
        <p14:creationId xmlns:p14="http://schemas.microsoft.com/office/powerpoint/2010/main" val="202698650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ransition advTm="1000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ussian7.ru/2013/02/7-russkix-privychek/avos/" TargetMode="Externa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rPr>
              <a:t>Урок русского языка в 5 классе</a:t>
            </a:r>
            <a:endParaRPr lang="ru-RU" b="1" dirty="0">
              <a:solidFill>
                <a:srgbClr val="FF0000"/>
              </a:solidFill>
            </a:endParaRPr>
          </a:p>
        </p:txBody>
      </p:sp>
      <p:sp>
        <p:nvSpPr>
          <p:cNvPr id="3" name="Подзаголовок 2"/>
          <p:cNvSpPr>
            <a:spLocks noGrp="1"/>
          </p:cNvSpPr>
          <p:nvPr>
            <p:ph type="subTitle" idx="1"/>
          </p:nvPr>
        </p:nvSpPr>
        <p:spPr>
          <a:xfrm>
            <a:off x="1115616" y="3832243"/>
            <a:ext cx="6400800" cy="1752600"/>
          </a:xfrm>
        </p:spPr>
        <p:txBody>
          <a:bodyPr>
            <a:normAutofit fontScale="92500"/>
          </a:bodyPr>
          <a:lstStyle/>
          <a:p>
            <a:r>
              <a:rPr lang="ru-RU" dirty="0" smtClean="0">
                <a:solidFill>
                  <a:schemeClr val="tx1"/>
                </a:solidFill>
              </a:rPr>
              <a:t>Автор-составитель:</a:t>
            </a:r>
          </a:p>
          <a:p>
            <a:r>
              <a:rPr lang="ru-RU" b="1" dirty="0" err="1" smtClean="0">
                <a:solidFill>
                  <a:schemeClr val="tx1"/>
                </a:solidFill>
              </a:rPr>
              <a:t>Ничкова</a:t>
            </a:r>
            <a:r>
              <a:rPr lang="ru-RU" b="1" dirty="0" smtClean="0">
                <a:solidFill>
                  <a:schemeClr val="tx1"/>
                </a:solidFill>
              </a:rPr>
              <a:t> Татьяна Анатольевна</a:t>
            </a:r>
            <a:r>
              <a:rPr lang="ru-RU" dirty="0" smtClean="0">
                <a:solidFill>
                  <a:schemeClr val="tx1"/>
                </a:solidFill>
              </a:rPr>
              <a:t>,</a:t>
            </a:r>
          </a:p>
          <a:p>
            <a:r>
              <a:rPr lang="ru-RU" dirty="0" smtClean="0">
                <a:solidFill>
                  <a:schemeClr val="tx1"/>
                </a:solidFill>
              </a:rPr>
              <a:t>учитель русского языка и литературы</a:t>
            </a:r>
            <a:endParaRPr lang="ru-RU" dirty="0">
              <a:solidFill>
                <a:schemeClr val="tx1"/>
              </a:solidFill>
            </a:endParaRPr>
          </a:p>
        </p:txBody>
      </p:sp>
      <p:sp>
        <p:nvSpPr>
          <p:cNvPr id="4" name="TextBox 3"/>
          <p:cNvSpPr txBox="1"/>
          <p:nvPr/>
        </p:nvSpPr>
        <p:spPr>
          <a:xfrm>
            <a:off x="251520" y="170056"/>
            <a:ext cx="8640960" cy="923330"/>
          </a:xfrm>
          <a:prstGeom prst="rect">
            <a:avLst/>
          </a:prstGeom>
          <a:noFill/>
        </p:spPr>
        <p:txBody>
          <a:bodyPr wrap="square" rtlCol="0">
            <a:spAutoFit/>
          </a:bodyPr>
          <a:lstStyle/>
          <a:p>
            <a:pPr algn="just"/>
            <a:r>
              <a:rPr lang="ru-RU" dirty="0" smtClean="0">
                <a:solidFill>
                  <a:prstClr val="black"/>
                </a:solidFill>
              </a:rPr>
              <a:t>Русский </a:t>
            </a:r>
            <a:r>
              <a:rPr lang="ru-RU" dirty="0">
                <a:solidFill>
                  <a:prstClr val="black"/>
                </a:solidFill>
              </a:rPr>
              <a:t>язык: 5 класс. Учебник для общеобразовательных учреждений с приложением на электронном носителе. В 2ч. / </a:t>
            </a:r>
            <a:r>
              <a:rPr lang="ru-RU" b="1" dirty="0">
                <a:solidFill>
                  <a:prstClr val="black"/>
                </a:solidFill>
              </a:rPr>
              <a:t>Т.А. </a:t>
            </a:r>
            <a:r>
              <a:rPr lang="ru-RU" b="1" dirty="0" err="1">
                <a:solidFill>
                  <a:prstClr val="black"/>
                </a:solidFill>
              </a:rPr>
              <a:t>Ладыженская</a:t>
            </a:r>
            <a:r>
              <a:rPr lang="ru-RU" dirty="0">
                <a:solidFill>
                  <a:prstClr val="black"/>
                </a:solidFill>
              </a:rPr>
              <a:t>, М. Т. Баранов Л.А. </a:t>
            </a:r>
            <a:r>
              <a:rPr lang="ru-RU" dirty="0" err="1">
                <a:solidFill>
                  <a:prstClr val="black"/>
                </a:solidFill>
              </a:rPr>
              <a:t>Тростенцова</a:t>
            </a:r>
            <a:r>
              <a:rPr lang="ru-RU" dirty="0">
                <a:solidFill>
                  <a:prstClr val="black"/>
                </a:solidFill>
              </a:rPr>
              <a:t> и др.; науч. ред. Н.М. </a:t>
            </a:r>
            <a:r>
              <a:rPr lang="ru-RU" dirty="0" err="1">
                <a:solidFill>
                  <a:prstClr val="black"/>
                </a:solidFill>
              </a:rPr>
              <a:t>Шанский</a:t>
            </a:r>
            <a:r>
              <a:rPr lang="ru-RU" dirty="0">
                <a:solidFill>
                  <a:prstClr val="black"/>
                </a:solidFill>
              </a:rPr>
              <a:t>. - М.: Просвещение, 2013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943" y="4522788"/>
            <a:ext cx="1633537"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09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870008"/>
            <a:ext cx="4474840" cy="1143000"/>
          </a:xfrm>
        </p:spPr>
        <p:txBody>
          <a:bodyPr>
            <a:noAutofit/>
          </a:bodyPr>
          <a:lstStyle/>
          <a:p>
            <a:r>
              <a:rPr lang="ru-RU" sz="7200" b="1" dirty="0" smtClean="0">
                <a:solidFill>
                  <a:srgbClr val="FF0000"/>
                </a:solidFill>
              </a:rPr>
              <a:t>Проверь!</a:t>
            </a:r>
            <a:endParaRPr lang="ru-RU" sz="7200" b="1"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6376" y="21743"/>
            <a:ext cx="1011229" cy="218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157997" y="116632"/>
            <a:ext cx="44748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7200" b="1" dirty="0" smtClean="0">
                <a:solidFill>
                  <a:srgbClr val="FF0000"/>
                </a:solidFill>
              </a:rPr>
              <a:t>Упр. 632</a:t>
            </a:r>
            <a:endParaRPr lang="ru-RU" sz="7200" b="1" dirty="0">
              <a:solidFill>
                <a:srgbClr val="FF0000"/>
              </a:solidFill>
            </a:endParaRPr>
          </a:p>
        </p:txBody>
      </p:sp>
      <p:sp>
        <p:nvSpPr>
          <p:cNvPr id="3" name="TextBox 2"/>
          <p:cNvSpPr txBox="1"/>
          <p:nvPr/>
        </p:nvSpPr>
        <p:spPr>
          <a:xfrm>
            <a:off x="267200" y="2013008"/>
            <a:ext cx="7097584" cy="584775"/>
          </a:xfrm>
          <a:prstGeom prst="rect">
            <a:avLst/>
          </a:prstGeom>
          <a:noFill/>
        </p:spPr>
        <p:txBody>
          <a:bodyPr wrap="none" rtlCol="0">
            <a:spAutoFit/>
          </a:bodyPr>
          <a:lstStyle/>
          <a:p>
            <a:r>
              <a:rPr lang="ru-RU" sz="3200" b="1" dirty="0" smtClean="0"/>
              <a:t>Ученик (</a:t>
            </a:r>
            <a:r>
              <a:rPr lang="ru-RU" sz="3200" b="1" i="1" dirty="0" smtClean="0"/>
              <a:t>Что </a:t>
            </a:r>
            <a:r>
              <a:rPr lang="ru-RU" sz="3200" b="1" i="1" dirty="0"/>
              <a:t>дела</a:t>
            </a:r>
            <a:r>
              <a:rPr lang="ru-RU" sz="3200" b="1" i="1" dirty="0">
                <a:solidFill>
                  <a:srgbClr val="FF0000"/>
                </a:solidFill>
              </a:rPr>
              <a:t>ет</a:t>
            </a:r>
            <a:r>
              <a:rPr lang="ru-RU" sz="3200" b="1" i="1" dirty="0"/>
              <a:t>?) </a:t>
            </a:r>
            <a:r>
              <a:rPr lang="ru-RU" sz="3200" b="1" dirty="0" smtClean="0"/>
              <a:t>учи</a:t>
            </a:r>
            <a:r>
              <a:rPr lang="ru-RU" sz="3200" b="1" dirty="0" smtClean="0">
                <a:solidFill>
                  <a:srgbClr val="FF0000"/>
                </a:solidFill>
              </a:rPr>
              <a:t>тся</a:t>
            </a:r>
            <a:r>
              <a:rPr lang="ru-RU" sz="3200" b="1" dirty="0" smtClean="0"/>
              <a:t> – 3 лицо</a:t>
            </a:r>
            <a:endParaRPr lang="ru-RU" sz="3200" b="1" dirty="0"/>
          </a:p>
        </p:txBody>
      </p:sp>
      <p:sp>
        <p:nvSpPr>
          <p:cNvPr id="6" name="TextBox 5"/>
          <p:cNvSpPr txBox="1"/>
          <p:nvPr/>
        </p:nvSpPr>
        <p:spPr>
          <a:xfrm>
            <a:off x="212164" y="2606493"/>
            <a:ext cx="8013348" cy="584775"/>
          </a:xfrm>
          <a:prstGeom prst="rect">
            <a:avLst/>
          </a:prstGeom>
          <a:noFill/>
        </p:spPr>
        <p:txBody>
          <a:bodyPr wrap="none" rtlCol="0">
            <a:spAutoFit/>
          </a:bodyPr>
          <a:lstStyle/>
          <a:p>
            <a:r>
              <a:rPr lang="ru-RU" sz="3200" b="1" dirty="0" smtClean="0"/>
              <a:t>Любит (</a:t>
            </a:r>
            <a:r>
              <a:rPr lang="ru-RU" sz="3200" b="1" i="1" dirty="0" smtClean="0"/>
              <a:t>Что дела</a:t>
            </a:r>
            <a:r>
              <a:rPr lang="ru-RU" sz="3200" b="1" i="1" dirty="0" smtClean="0">
                <a:solidFill>
                  <a:srgbClr val="FF0000"/>
                </a:solidFill>
              </a:rPr>
              <a:t>ть</a:t>
            </a:r>
            <a:r>
              <a:rPr lang="ru-RU" sz="3200" b="1" i="1" dirty="0" smtClean="0"/>
              <a:t>?) </a:t>
            </a:r>
            <a:r>
              <a:rPr lang="ru-RU" sz="3200" b="1" dirty="0" smtClean="0"/>
              <a:t>учи</a:t>
            </a:r>
            <a:r>
              <a:rPr lang="ru-RU" sz="3200" b="1" dirty="0" smtClean="0">
                <a:solidFill>
                  <a:srgbClr val="FF0000"/>
                </a:solidFill>
              </a:rPr>
              <a:t>ться</a:t>
            </a:r>
            <a:r>
              <a:rPr lang="ru-RU" sz="3200" b="1" dirty="0" smtClean="0"/>
              <a:t>– инфинитив</a:t>
            </a:r>
            <a:endParaRPr lang="ru-RU" sz="3200" b="1" dirty="0"/>
          </a:p>
        </p:txBody>
      </p:sp>
      <p:sp>
        <p:nvSpPr>
          <p:cNvPr id="5" name="Прямоугольник 4"/>
          <p:cNvSpPr/>
          <p:nvPr/>
        </p:nvSpPr>
        <p:spPr>
          <a:xfrm>
            <a:off x="298413" y="3191268"/>
            <a:ext cx="8916223" cy="584775"/>
          </a:xfrm>
          <a:prstGeom prst="rect">
            <a:avLst/>
          </a:prstGeom>
        </p:spPr>
        <p:txBody>
          <a:bodyPr wrap="none">
            <a:spAutoFit/>
          </a:bodyPr>
          <a:lstStyle/>
          <a:p>
            <a:r>
              <a:rPr lang="ru-RU" sz="3200" b="1" dirty="0">
                <a:solidFill>
                  <a:prstClr val="black"/>
                </a:solidFill>
              </a:rPr>
              <a:t>Любит (</a:t>
            </a:r>
            <a:r>
              <a:rPr lang="ru-RU" sz="3200" b="1" i="1" dirty="0">
                <a:solidFill>
                  <a:prstClr val="black"/>
                </a:solidFill>
              </a:rPr>
              <a:t>Что дела</a:t>
            </a:r>
            <a:r>
              <a:rPr lang="ru-RU" sz="3200" b="1" i="1" dirty="0">
                <a:solidFill>
                  <a:srgbClr val="FF0000"/>
                </a:solidFill>
              </a:rPr>
              <a:t>ть</a:t>
            </a:r>
            <a:r>
              <a:rPr lang="ru-RU" sz="3200" b="1" i="1" dirty="0">
                <a:solidFill>
                  <a:prstClr val="black"/>
                </a:solidFill>
              </a:rPr>
              <a:t>?) </a:t>
            </a:r>
            <a:r>
              <a:rPr lang="ru-RU" sz="3200" b="1" dirty="0" smtClean="0">
                <a:solidFill>
                  <a:srgbClr val="FF0000"/>
                </a:solidFill>
              </a:rPr>
              <a:t>не мучиться</a:t>
            </a:r>
            <a:r>
              <a:rPr lang="ru-RU" sz="3200" b="1" dirty="0">
                <a:solidFill>
                  <a:prstClr val="black"/>
                </a:solidFill>
              </a:rPr>
              <a:t> – инфинитив</a:t>
            </a:r>
            <a:r>
              <a:rPr lang="ru-RU" sz="3200" b="1" dirty="0" smtClean="0">
                <a:solidFill>
                  <a:prstClr val="black"/>
                </a:solidFill>
              </a:rPr>
              <a:t> </a:t>
            </a:r>
            <a:endParaRPr lang="ru-RU" dirty="0"/>
          </a:p>
        </p:txBody>
      </p:sp>
      <p:sp>
        <p:nvSpPr>
          <p:cNvPr id="8" name="TextBox 7"/>
          <p:cNvSpPr txBox="1"/>
          <p:nvPr/>
        </p:nvSpPr>
        <p:spPr>
          <a:xfrm>
            <a:off x="299644" y="3800201"/>
            <a:ext cx="8117863" cy="584775"/>
          </a:xfrm>
          <a:prstGeom prst="rect">
            <a:avLst/>
          </a:prstGeom>
          <a:noFill/>
        </p:spPr>
        <p:txBody>
          <a:bodyPr wrap="none" rtlCol="0">
            <a:spAutoFit/>
          </a:bodyPr>
          <a:lstStyle/>
          <a:p>
            <a:r>
              <a:rPr lang="ru-RU" sz="3200" b="1" dirty="0" smtClean="0"/>
              <a:t>Человек (</a:t>
            </a:r>
            <a:r>
              <a:rPr lang="ru-RU" sz="3200" b="1" i="1" dirty="0" smtClean="0"/>
              <a:t>Что сдела</a:t>
            </a:r>
            <a:r>
              <a:rPr lang="ru-RU" sz="3200" b="1" i="1" dirty="0" smtClean="0">
                <a:solidFill>
                  <a:srgbClr val="FF0000"/>
                </a:solidFill>
              </a:rPr>
              <a:t>ет</a:t>
            </a:r>
            <a:r>
              <a:rPr lang="ru-RU" sz="3200" b="1" i="1" dirty="0"/>
              <a:t>?) </a:t>
            </a:r>
            <a:r>
              <a:rPr lang="ru-RU" sz="3200" b="1" dirty="0" smtClean="0"/>
              <a:t>получи</a:t>
            </a:r>
            <a:r>
              <a:rPr lang="ru-RU" sz="3200" b="1" dirty="0" smtClean="0">
                <a:solidFill>
                  <a:srgbClr val="FF0000"/>
                </a:solidFill>
              </a:rPr>
              <a:t>тся</a:t>
            </a:r>
            <a:r>
              <a:rPr lang="ru-RU" sz="3200" b="1" dirty="0" smtClean="0"/>
              <a:t> – 3 лицо</a:t>
            </a:r>
            <a:endParaRPr lang="ru-RU" sz="3200" b="1" dirty="0"/>
          </a:p>
        </p:txBody>
      </p:sp>
      <p:sp>
        <p:nvSpPr>
          <p:cNvPr id="9" name="TextBox 8"/>
          <p:cNvSpPr txBox="1"/>
          <p:nvPr/>
        </p:nvSpPr>
        <p:spPr>
          <a:xfrm>
            <a:off x="382424" y="4373783"/>
            <a:ext cx="7350858" cy="584775"/>
          </a:xfrm>
          <a:prstGeom prst="rect">
            <a:avLst/>
          </a:prstGeom>
          <a:noFill/>
        </p:spPr>
        <p:txBody>
          <a:bodyPr wrap="none" rtlCol="0">
            <a:spAutoFit/>
          </a:bodyPr>
          <a:lstStyle/>
          <a:p>
            <a:r>
              <a:rPr lang="ru-RU" sz="3200" b="1" dirty="0" smtClean="0"/>
              <a:t>Ученик (</a:t>
            </a:r>
            <a:r>
              <a:rPr lang="ru-RU" sz="3200" b="1" i="1" dirty="0" smtClean="0"/>
              <a:t>Что </a:t>
            </a:r>
            <a:r>
              <a:rPr lang="ru-RU" sz="3200" b="1" i="1" dirty="0"/>
              <a:t>дела</a:t>
            </a:r>
            <a:r>
              <a:rPr lang="ru-RU" sz="3200" b="1" i="1" dirty="0">
                <a:solidFill>
                  <a:srgbClr val="FF0000"/>
                </a:solidFill>
              </a:rPr>
              <a:t>ет</a:t>
            </a:r>
            <a:r>
              <a:rPr lang="ru-RU" sz="3200" b="1" i="1" dirty="0"/>
              <a:t>?) </a:t>
            </a:r>
            <a:r>
              <a:rPr lang="ru-RU" sz="3200" b="1" dirty="0" smtClean="0"/>
              <a:t>лени</a:t>
            </a:r>
            <a:r>
              <a:rPr lang="ru-RU" sz="3200" b="1" dirty="0" smtClean="0">
                <a:solidFill>
                  <a:srgbClr val="FF0000"/>
                </a:solidFill>
              </a:rPr>
              <a:t>тся</a:t>
            </a:r>
            <a:r>
              <a:rPr lang="ru-RU" sz="3200" b="1" dirty="0" smtClean="0"/>
              <a:t> – 3 лицо</a:t>
            </a:r>
            <a:endParaRPr lang="ru-RU" sz="3200" b="1" dirty="0"/>
          </a:p>
        </p:txBody>
      </p:sp>
      <p:sp>
        <p:nvSpPr>
          <p:cNvPr id="10" name="Прямоугольник 9"/>
          <p:cNvSpPr/>
          <p:nvPr/>
        </p:nvSpPr>
        <p:spPr>
          <a:xfrm>
            <a:off x="332089" y="4958558"/>
            <a:ext cx="8767336" cy="584775"/>
          </a:xfrm>
          <a:prstGeom prst="rect">
            <a:avLst/>
          </a:prstGeom>
        </p:spPr>
        <p:txBody>
          <a:bodyPr wrap="none">
            <a:spAutoFit/>
          </a:bodyPr>
          <a:lstStyle/>
          <a:p>
            <a:r>
              <a:rPr lang="ru-RU" sz="3200" b="1" dirty="0" smtClean="0">
                <a:solidFill>
                  <a:prstClr val="black"/>
                </a:solidFill>
              </a:rPr>
              <a:t>Не желает </a:t>
            </a:r>
            <a:r>
              <a:rPr lang="ru-RU" sz="3200" b="1" dirty="0">
                <a:solidFill>
                  <a:prstClr val="black"/>
                </a:solidFill>
              </a:rPr>
              <a:t>(</a:t>
            </a:r>
            <a:r>
              <a:rPr lang="ru-RU" sz="3200" b="1" i="1" dirty="0">
                <a:solidFill>
                  <a:prstClr val="black"/>
                </a:solidFill>
              </a:rPr>
              <a:t>Что дела</a:t>
            </a:r>
            <a:r>
              <a:rPr lang="ru-RU" sz="3200" b="1" i="1" dirty="0">
                <a:solidFill>
                  <a:srgbClr val="FF0000"/>
                </a:solidFill>
              </a:rPr>
              <a:t>ть</a:t>
            </a:r>
            <a:r>
              <a:rPr lang="ru-RU" sz="3200" b="1" i="1" dirty="0">
                <a:solidFill>
                  <a:prstClr val="black"/>
                </a:solidFill>
              </a:rPr>
              <a:t>?) </a:t>
            </a:r>
            <a:r>
              <a:rPr lang="ru-RU" sz="3200" b="1" dirty="0" smtClean="0"/>
              <a:t>учи</a:t>
            </a:r>
            <a:r>
              <a:rPr lang="ru-RU" sz="3200" b="1" dirty="0" smtClean="0">
                <a:solidFill>
                  <a:srgbClr val="FF0000"/>
                </a:solidFill>
              </a:rPr>
              <a:t>ться</a:t>
            </a:r>
            <a:r>
              <a:rPr lang="ru-RU" sz="3200" b="1" dirty="0" smtClean="0">
                <a:solidFill>
                  <a:prstClr val="black"/>
                </a:solidFill>
              </a:rPr>
              <a:t> </a:t>
            </a:r>
            <a:r>
              <a:rPr lang="ru-RU" sz="3200" b="1" dirty="0">
                <a:solidFill>
                  <a:prstClr val="black"/>
                </a:solidFill>
              </a:rPr>
              <a:t>– инфинитив</a:t>
            </a:r>
            <a:r>
              <a:rPr lang="ru-RU" sz="3200" b="1" dirty="0" smtClean="0">
                <a:solidFill>
                  <a:prstClr val="black"/>
                </a:solidFill>
              </a:rPr>
              <a:t> </a:t>
            </a:r>
            <a:endParaRPr lang="ru-RU" dirty="0"/>
          </a:p>
        </p:txBody>
      </p:sp>
      <p:sp>
        <p:nvSpPr>
          <p:cNvPr id="11" name="TextBox 10"/>
          <p:cNvSpPr txBox="1"/>
          <p:nvPr/>
        </p:nvSpPr>
        <p:spPr>
          <a:xfrm>
            <a:off x="401686" y="5507284"/>
            <a:ext cx="7822719" cy="646986"/>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3200" b="1" dirty="0" smtClean="0"/>
              <a:t>На авось (</a:t>
            </a:r>
            <a:r>
              <a:rPr lang="ru-RU" sz="3200" b="1" i="1" dirty="0" smtClean="0"/>
              <a:t>Что </a:t>
            </a:r>
            <a:r>
              <a:rPr lang="ru-RU" sz="3200" b="1" i="1" dirty="0"/>
              <a:t>дела</a:t>
            </a:r>
            <a:r>
              <a:rPr lang="ru-RU" sz="3200" b="1" i="1" dirty="0">
                <a:solidFill>
                  <a:srgbClr val="FF0000"/>
                </a:solidFill>
              </a:rPr>
              <a:t>ет</a:t>
            </a:r>
            <a:r>
              <a:rPr lang="ru-RU" sz="3200" b="1" i="1" dirty="0"/>
              <a:t>?) </a:t>
            </a:r>
            <a:r>
              <a:rPr lang="ru-RU" sz="3200" b="1" dirty="0" smtClean="0"/>
              <a:t>надее</a:t>
            </a:r>
            <a:r>
              <a:rPr lang="ru-RU" sz="3200" b="1" dirty="0" smtClean="0">
                <a:solidFill>
                  <a:srgbClr val="FF0000"/>
                </a:solidFill>
              </a:rPr>
              <a:t>тся</a:t>
            </a:r>
            <a:r>
              <a:rPr lang="ru-RU" sz="3200" b="1" dirty="0" smtClean="0"/>
              <a:t> – 3 лицо</a:t>
            </a:r>
            <a:endParaRPr lang="ru-RU" sz="3200" b="1" dirty="0"/>
          </a:p>
        </p:txBody>
      </p:sp>
      <p:sp>
        <p:nvSpPr>
          <p:cNvPr id="12" name="TextBox 11"/>
          <p:cNvSpPr txBox="1"/>
          <p:nvPr/>
        </p:nvSpPr>
        <p:spPr>
          <a:xfrm>
            <a:off x="332089" y="6092059"/>
            <a:ext cx="7240828" cy="584775"/>
          </a:xfrm>
          <a:prstGeom prst="rect">
            <a:avLst/>
          </a:prstGeom>
          <a:noFill/>
        </p:spPr>
        <p:txBody>
          <a:bodyPr wrap="none" rtlCol="0">
            <a:spAutoFit/>
          </a:bodyPr>
          <a:lstStyle/>
          <a:p>
            <a:r>
              <a:rPr lang="ru-RU" sz="3200" b="1" dirty="0" smtClean="0"/>
              <a:t>Он (</a:t>
            </a:r>
            <a:r>
              <a:rPr lang="ru-RU" sz="3200" b="1" i="1" dirty="0" smtClean="0"/>
              <a:t>Что сдела</a:t>
            </a:r>
            <a:r>
              <a:rPr lang="ru-RU" sz="3200" b="1" i="1" dirty="0" smtClean="0">
                <a:solidFill>
                  <a:srgbClr val="FF0000"/>
                </a:solidFill>
              </a:rPr>
              <a:t>ет</a:t>
            </a:r>
            <a:r>
              <a:rPr lang="ru-RU" sz="3200" b="1" i="1" dirty="0"/>
              <a:t>?) </a:t>
            </a:r>
            <a:r>
              <a:rPr lang="ru-RU" sz="3200" b="1" dirty="0" smtClean="0"/>
              <a:t>не дене</a:t>
            </a:r>
            <a:r>
              <a:rPr lang="ru-RU" sz="3200" b="1" dirty="0" smtClean="0">
                <a:solidFill>
                  <a:srgbClr val="FF0000"/>
                </a:solidFill>
              </a:rPr>
              <a:t>тся</a:t>
            </a:r>
            <a:r>
              <a:rPr lang="ru-RU" sz="3200" b="1" dirty="0" smtClean="0"/>
              <a:t> – 3 лицо</a:t>
            </a:r>
            <a:endParaRPr lang="ru-RU" sz="3200" b="1" dirty="0"/>
          </a:p>
        </p:txBody>
      </p:sp>
    </p:spTree>
    <p:extLst>
      <p:ext uri="{BB962C8B-B14F-4D97-AF65-F5344CB8AC3E}">
        <p14:creationId xmlns:p14="http://schemas.microsoft.com/office/powerpoint/2010/main" val="14995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P spid="8" grpId="0"/>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3584" y="0"/>
            <a:ext cx="2674640" cy="908720"/>
          </a:xfrm>
        </p:spPr>
        <p:txBody>
          <a:bodyPr/>
          <a:lstStyle/>
          <a:p>
            <a:r>
              <a:rPr lang="ru-RU" b="1" dirty="0" smtClean="0">
                <a:solidFill>
                  <a:srgbClr val="FF0000"/>
                </a:solidFill>
              </a:rPr>
              <a:t>На авось</a:t>
            </a:r>
            <a:endParaRPr lang="ru-RU" b="1" dirty="0">
              <a:solidFill>
                <a:srgbClr val="FF0000"/>
              </a:solidFill>
            </a:endParaRPr>
          </a:p>
        </p:txBody>
      </p:sp>
      <p:sp>
        <p:nvSpPr>
          <p:cNvPr id="3" name="Объект 2"/>
          <p:cNvSpPr>
            <a:spLocks noGrp="1"/>
          </p:cNvSpPr>
          <p:nvPr>
            <p:ph idx="1"/>
          </p:nvPr>
        </p:nvSpPr>
        <p:spPr>
          <a:xfrm>
            <a:off x="3995936" y="764704"/>
            <a:ext cx="2736304" cy="2719760"/>
          </a:xfrm>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Полагаться на удачу, рассчитывать на что-либо без достаточных на то оснований</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2050" name="Picture 2" descr="C:\Users\Ничкова ТА\YandexDisk\Скриншоты\2016-04-16_10-1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243"/>
            <a:ext cx="3888432" cy="67577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Ничкова ТА\YandexDisk\Скриншоты\2016-04-16_10-19-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84464"/>
            <a:ext cx="4896544" cy="3190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Ничкова ТА\YandexDisk\Скриншоты\2016-04-16_10-20-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673" y="234025"/>
            <a:ext cx="2204823"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7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5024" y="0"/>
            <a:ext cx="5698976" cy="1143000"/>
          </a:xfrm>
        </p:spPr>
        <p:txBody>
          <a:bodyPr/>
          <a:lstStyle/>
          <a:p>
            <a:r>
              <a:rPr lang="ru-RU" b="1" dirty="0" smtClean="0">
                <a:solidFill>
                  <a:srgbClr val="FF0000"/>
                </a:solidFill>
              </a:rPr>
              <a:t>«Федот, да не тот»</a:t>
            </a:r>
            <a:endParaRPr lang="ru-RU" b="1" dirty="0">
              <a:solidFill>
                <a:srgbClr val="FF0000"/>
              </a:solidFill>
            </a:endParaRPr>
          </a:p>
        </p:txBody>
      </p:sp>
      <p:sp>
        <p:nvSpPr>
          <p:cNvPr id="3" name="Объект 2"/>
          <p:cNvSpPr>
            <a:spLocks noGrp="1"/>
          </p:cNvSpPr>
          <p:nvPr>
            <p:ph idx="1"/>
          </p:nvPr>
        </p:nvSpPr>
        <p:spPr>
          <a:xfrm>
            <a:off x="5220072" y="1006319"/>
            <a:ext cx="2512490" cy="82479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lvl="0" algn="just">
              <a:buNone/>
            </a:pPr>
            <a:r>
              <a:rPr lang="ru-RU" dirty="0" smtClean="0"/>
              <a:t>	</a:t>
            </a:r>
            <a:r>
              <a:rPr lang="ru-RU" sz="4000" b="1" dirty="0" smtClean="0">
                <a:solidFill>
                  <a:srgbClr val="FF0000"/>
                </a:solidFill>
              </a:rPr>
              <a:t>Упр. 633</a:t>
            </a:r>
          </a:p>
          <a:p>
            <a:endParaRPr lang="ru-RU" dirty="0"/>
          </a:p>
        </p:txBody>
      </p:sp>
      <p:pic>
        <p:nvPicPr>
          <p:cNvPr id="4" name="Picture 2" descr="D:\русский язык\Кисель Елена\Рабочая зона\картинки\руслан\10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59" y="2132856"/>
            <a:ext cx="3008759" cy="4338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587244">
            <a:off x="7857574" y="1081907"/>
            <a:ext cx="707245" cy="1446550"/>
          </a:xfrm>
          <a:prstGeom prst="rect">
            <a:avLst/>
          </a:prstGeom>
          <a:noFill/>
        </p:spPr>
        <p:txBody>
          <a:bodyPr wrap="none" rtlCol="0">
            <a:spAutoFit/>
          </a:bodyPr>
          <a:lstStyle/>
          <a:p>
            <a:r>
              <a:rPr lang="ru-RU" sz="8800" b="1" dirty="0" smtClean="0">
                <a:solidFill>
                  <a:srgbClr val="FF0000"/>
                </a:solidFill>
              </a:rPr>
              <a:t>?</a:t>
            </a:r>
            <a:endParaRPr lang="ru-RU" sz="8800" b="1" dirty="0">
              <a:solidFill>
                <a:srgbClr val="FF0000"/>
              </a:solidFill>
            </a:endParaRPr>
          </a:p>
        </p:txBody>
      </p:sp>
      <p:sp>
        <p:nvSpPr>
          <p:cNvPr id="6" name="TextBox 5"/>
          <p:cNvSpPr txBox="1"/>
          <p:nvPr/>
        </p:nvSpPr>
        <p:spPr>
          <a:xfrm>
            <a:off x="179512" y="1268760"/>
            <a:ext cx="4688287" cy="523220"/>
          </a:xfrm>
          <a:prstGeom prst="rect">
            <a:avLst/>
          </a:prstGeom>
          <a:noFill/>
        </p:spPr>
        <p:txBody>
          <a:bodyPr wrap="square" rtlCol="0">
            <a:spAutoFit/>
          </a:bodyPr>
          <a:lstStyle/>
          <a:p>
            <a:r>
              <a:rPr lang="ru-RU" sz="2800" b="1" dirty="0" smtClean="0"/>
              <a:t>Хлопотать - </a:t>
            </a:r>
            <a:r>
              <a:rPr lang="ru-RU" sz="2800" b="1" dirty="0" smtClean="0">
                <a:solidFill>
                  <a:srgbClr val="00B050"/>
                </a:solidFill>
              </a:rPr>
              <a:t>бес</a:t>
            </a:r>
            <a:r>
              <a:rPr lang="ru-RU" sz="2800" b="1" dirty="0" smtClean="0"/>
              <a:t>поко</a:t>
            </a:r>
            <a:r>
              <a:rPr lang="ru-RU" sz="2800" b="1" dirty="0" smtClean="0">
                <a:solidFill>
                  <a:srgbClr val="7030A0"/>
                </a:solidFill>
              </a:rPr>
              <a:t>ит</a:t>
            </a:r>
            <a:r>
              <a:rPr lang="ru-RU" sz="2800" b="1" u="sng" dirty="0" smtClean="0">
                <a:solidFill>
                  <a:srgbClr val="FF0000"/>
                </a:solidFill>
              </a:rPr>
              <a:t>ь</a:t>
            </a:r>
            <a:r>
              <a:rPr lang="ru-RU" sz="2800" b="1" dirty="0" smtClean="0">
                <a:solidFill>
                  <a:srgbClr val="FF0000"/>
                </a:solidFill>
              </a:rPr>
              <a:t>ся</a:t>
            </a:r>
            <a:r>
              <a:rPr lang="ru-RU" sz="2800" b="1" dirty="0" smtClean="0"/>
              <a:t> </a:t>
            </a:r>
            <a:endParaRPr lang="ru-RU" sz="2800" b="1" dirty="0"/>
          </a:p>
        </p:txBody>
      </p:sp>
      <p:sp>
        <p:nvSpPr>
          <p:cNvPr id="8" name="TextBox 7"/>
          <p:cNvSpPr txBox="1"/>
          <p:nvPr/>
        </p:nvSpPr>
        <p:spPr>
          <a:xfrm>
            <a:off x="212090" y="2087036"/>
            <a:ext cx="4688287" cy="523220"/>
          </a:xfrm>
          <a:prstGeom prst="rect">
            <a:avLst/>
          </a:prstGeom>
          <a:noFill/>
        </p:spPr>
        <p:txBody>
          <a:bodyPr wrap="square" rtlCol="0">
            <a:spAutoFit/>
          </a:bodyPr>
          <a:lstStyle/>
          <a:p>
            <a:r>
              <a:rPr lang="ru-RU" sz="2800" b="1" dirty="0" smtClean="0"/>
              <a:t>Хохочет - сме</a:t>
            </a:r>
            <a:r>
              <a:rPr lang="ru-RU" sz="2800" b="1" dirty="0" smtClean="0">
                <a:solidFill>
                  <a:srgbClr val="7030A0"/>
                </a:solidFill>
              </a:rPr>
              <a:t>ёт</a:t>
            </a:r>
            <a:r>
              <a:rPr lang="ru-RU" sz="2800" b="1" dirty="0" smtClean="0">
                <a:solidFill>
                  <a:srgbClr val="FF0000"/>
                </a:solidFill>
              </a:rPr>
              <a:t>ся</a:t>
            </a:r>
            <a:r>
              <a:rPr lang="ru-RU" sz="2800" b="1" dirty="0" smtClean="0"/>
              <a:t> </a:t>
            </a:r>
            <a:endParaRPr lang="ru-RU" sz="2800" b="1" dirty="0"/>
          </a:p>
        </p:txBody>
      </p:sp>
      <p:sp>
        <p:nvSpPr>
          <p:cNvPr id="9" name="TextBox 8"/>
          <p:cNvSpPr txBox="1"/>
          <p:nvPr/>
        </p:nvSpPr>
        <p:spPr>
          <a:xfrm>
            <a:off x="212090" y="2924944"/>
            <a:ext cx="4688287" cy="523220"/>
          </a:xfrm>
          <a:prstGeom prst="rect">
            <a:avLst/>
          </a:prstGeom>
          <a:noFill/>
        </p:spPr>
        <p:txBody>
          <a:bodyPr wrap="square" rtlCol="0">
            <a:spAutoFit/>
          </a:bodyPr>
          <a:lstStyle/>
          <a:p>
            <a:r>
              <a:rPr lang="ru-RU" sz="2800" b="1" dirty="0" smtClean="0"/>
              <a:t>Влезать - </a:t>
            </a:r>
            <a:r>
              <a:rPr lang="ru-RU" sz="2800" b="1" dirty="0" smtClean="0">
                <a:solidFill>
                  <a:srgbClr val="00B050"/>
                </a:solidFill>
              </a:rPr>
              <a:t>вз</a:t>
            </a:r>
            <a:r>
              <a:rPr lang="ru-RU" sz="2800" b="1" dirty="0" smtClean="0"/>
              <a:t>бира</a:t>
            </a:r>
            <a:r>
              <a:rPr lang="ru-RU" sz="2800" b="1" dirty="0" smtClean="0">
                <a:solidFill>
                  <a:srgbClr val="7030A0"/>
                </a:solidFill>
              </a:rPr>
              <a:t>т</a:t>
            </a:r>
            <a:r>
              <a:rPr lang="ru-RU" sz="2800" b="1" u="sng" dirty="0" smtClean="0">
                <a:solidFill>
                  <a:srgbClr val="7030A0"/>
                </a:solidFill>
              </a:rPr>
              <a:t>ь</a:t>
            </a:r>
            <a:r>
              <a:rPr lang="ru-RU" sz="2800" b="1" dirty="0" smtClean="0">
                <a:solidFill>
                  <a:srgbClr val="FF0000"/>
                </a:solidFill>
              </a:rPr>
              <a:t>ся</a:t>
            </a:r>
            <a:r>
              <a:rPr lang="ru-RU" sz="2800" b="1" dirty="0" smtClean="0"/>
              <a:t> </a:t>
            </a:r>
            <a:endParaRPr lang="ru-RU" sz="2800" b="1" dirty="0"/>
          </a:p>
        </p:txBody>
      </p:sp>
      <p:sp>
        <p:nvSpPr>
          <p:cNvPr id="10" name="TextBox 9"/>
          <p:cNvSpPr txBox="1"/>
          <p:nvPr/>
        </p:nvSpPr>
        <p:spPr>
          <a:xfrm>
            <a:off x="212089" y="3743897"/>
            <a:ext cx="5872079" cy="523220"/>
          </a:xfrm>
          <a:prstGeom prst="rect">
            <a:avLst/>
          </a:prstGeom>
          <a:noFill/>
        </p:spPr>
        <p:txBody>
          <a:bodyPr wrap="square" rtlCol="0">
            <a:spAutoFit/>
          </a:bodyPr>
          <a:lstStyle/>
          <a:p>
            <a:r>
              <a:rPr lang="ru-RU" sz="2800" b="1" dirty="0" smtClean="0"/>
              <a:t>Выздоравливает - поправля</a:t>
            </a:r>
            <a:r>
              <a:rPr lang="ru-RU" sz="2800" b="1" dirty="0" smtClean="0">
                <a:solidFill>
                  <a:srgbClr val="7030A0"/>
                </a:solidFill>
              </a:rPr>
              <a:t>ет</a:t>
            </a:r>
            <a:r>
              <a:rPr lang="ru-RU" sz="2800" b="1" dirty="0" smtClean="0">
                <a:solidFill>
                  <a:srgbClr val="FF0000"/>
                </a:solidFill>
              </a:rPr>
              <a:t>ся</a:t>
            </a:r>
            <a:r>
              <a:rPr lang="ru-RU" sz="2800" b="1" dirty="0" smtClean="0"/>
              <a:t> </a:t>
            </a:r>
            <a:endParaRPr lang="ru-RU" sz="2800" b="1" dirty="0"/>
          </a:p>
        </p:txBody>
      </p:sp>
      <p:sp>
        <p:nvSpPr>
          <p:cNvPr id="11" name="TextBox 10"/>
          <p:cNvSpPr txBox="1"/>
          <p:nvPr/>
        </p:nvSpPr>
        <p:spPr>
          <a:xfrm>
            <a:off x="230120" y="4581128"/>
            <a:ext cx="4688287" cy="523220"/>
          </a:xfrm>
          <a:prstGeom prst="rect">
            <a:avLst/>
          </a:prstGeom>
          <a:noFill/>
        </p:spPr>
        <p:txBody>
          <a:bodyPr wrap="square" rtlCol="0">
            <a:spAutoFit/>
          </a:bodyPr>
          <a:lstStyle/>
          <a:p>
            <a:r>
              <a:rPr lang="ru-RU" sz="2800" b="1" dirty="0" smtClean="0"/>
              <a:t>Пролетит - промч</a:t>
            </a:r>
            <a:r>
              <a:rPr lang="ru-RU" sz="2800" b="1" dirty="0" smtClean="0">
                <a:solidFill>
                  <a:srgbClr val="7030A0"/>
                </a:solidFill>
              </a:rPr>
              <a:t>ит</a:t>
            </a:r>
            <a:r>
              <a:rPr lang="ru-RU" sz="2800" b="1" dirty="0" smtClean="0">
                <a:solidFill>
                  <a:srgbClr val="FF0000"/>
                </a:solidFill>
              </a:rPr>
              <a:t>ся</a:t>
            </a:r>
            <a:r>
              <a:rPr lang="ru-RU" sz="2800" b="1" dirty="0" smtClean="0"/>
              <a:t> </a:t>
            </a:r>
            <a:endParaRPr lang="ru-RU" sz="2800" b="1" dirty="0"/>
          </a:p>
        </p:txBody>
      </p:sp>
    </p:spTree>
    <p:extLst>
      <p:ext uri="{BB962C8B-B14F-4D97-AF65-F5344CB8AC3E}">
        <p14:creationId xmlns:p14="http://schemas.microsoft.com/office/powerpoint/2010/main" val="14101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600" b="1" dirty="0" smtClean="0">
                <a:solidFill>
                  <a:srgbClr val="FF0000"/>
                </a:solidFill>
              </a:rPr>
              <a:t>«Разыскивается инфинитив»</a:t>
            </a:r>
            <a:endParaRPr lang="ru-RU" sz="3600" b="1" dirty="0">
              <a:solidFill>
                <a:srgbClr val="FF0000"/>
              </a:solidFill>
            </a:endParaRPr>
          </a:p>
        </p:txBody>
      </p:sp>
      <p:pic>
        <p:nvPicPr>
          <p:cNvPr id="1026" name="Picture 2" descr="C:\Users\Ничкова ТА\YandexDisk\Скриншоты\2015-11-27 17-09-28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25" y="908721"/>
            <a:ext cx="2757728" cy="5040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7244">
            <a:off x="8028496" y="270440"/>
            <a:ext cx="707245" cy="1446550"/>
          </a:xfrm>
          <a:prstGeom prst="rect">
            <a:avLst/>
          </a:prstGeom>
          <a:noFill/>
        </p:spPr>
        <p:txBody>
          <a:bodyPr wrap="none" rtlCol="0">
            <a:spAutoFit/>
          </a:bodyPr>
          <a:lstStyle/>
          <a:p>
            <a:r>
              <a:rPr lang="ru-RU" sz="8800" b="1" dirty="0" smtClean="0">
                <a:solidFill>
                  <a:srgbClr val="FF0000"/>
                </a:solidFill>
              </a:rPr>
              <a:t>?</a:t>
            </a:r>
            <a:endParaRPr lang="ru-RU" sz="8800" b="1" dirty="0">
              <a:solidFill>
                <a:srgbClr val="FF0000"/>
              </a:solidFill>
            </a:endParaRPr>
          </a:p>
        </p:txBody>
      </p:sp>
      <p:sp>
        <p:nvSpPr>
          <p:cNvPr id="3" name="TextBox 2"/>
          <p:cNvSpPr txBox="1"/>
          <p:nvPr/>
        </p:nvSpPr>
        <p:spPr>
          <a:xfrm>
            <a:off x="179512" y="893857"/>
            <a:ext cx="5976664" cy="2776895"/>
          </a:xfrm>
          <a:prstGeom prst="snip1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3200" b="1" dirty="0" smtClean="0"/>
              <a:t>1 вариант</a:t>
            </a:r>
            <a:r>
              <a:rPr lang="ru-RU" sz="3200" dirty="0" smtClean="0"/>
              <a:t>: </a:t>
            </a:r>
            <a:r>
              <a:rPr lang="ru-RU" sz="3200" dirty="0"/>
              <a:t>ничего не </a:t>
            </a:r>
            <a:r>
              <a:rPr lang="ru-RU" sz="3200" dirty="0" err="1" smtClean="0"/>
              <a:t>боят_ся</a:t>
            </a:r>
            <a:r>
              <a:rPr lang="ru-RU" sz="3200" dirty="0"/>
              <a:t>; нечего </a:t>
            </a:r>
            <a:r>
              <a:rPr lang="ru-RU" sz="3200" dirty="0" err="1" smtClean="0"/>
              <a:t>боят_ся</a:t>
            </a:r>
            <a:r>
              <a:rPr lang="ru-RU" sz="3200" dirty="0"/>
              <a:t>; необходимо </a:t>
            </a:r>
            <a:r>
              <a:rPr lang="ru-RU" sz="3200" dirty="0" err="1" smtClean="0"/>
              <a:t>подстрич_ся</a:t>
            </a:r>
            <a:r>
              <a:rPr lang="ru-RU" sz="3200" dirty="0"/>
              <a:t>; успешно </a:t>
            </a:r>
            <a:r>
              <a:rPr lang="ru-RU" sz="3200" dirty="0" err="1" smtClean="0"/>
              <a:t>занимат_ся</a:t>
            </a:r>
            <a:r>
              <a:rPr lang="ru-RU" sz="3200" dirty="0"/>
              <a:t>; нужно </a:t>
            </a:r>
            <a:r>
              <a:rPr lang="ru-RU" sz="3200" dirty="0" err="1" smtClean="0"/>
              <a:t>умыт_ся</a:t>
            </a:r>
            <a:r>
              <a:rPr lang="ru-RU" sz="3200" dirty="0" smtClean="0"/>
              <a:t>, </a:t>
            </a:r>
            <a:r>
              <a:rPr lang="ru-RU" sz="3200" dirty="0" err="1" smtClean="0"/>
              <a:t>расположит_ся</a:t>
            </a:r>
            <a:r>
              <a:rPr lang="ru-RU" sz="3200" dirty="0" smtClean="0"/>
              <a:t> </a:t>
            </a:r>
            <a:r>
              <a:rPr lang="ru-RU" sz="3200" dirty="0"/>
              <a:t>на ночлег</a:t>
            </a:r>
            <a:r>
              <a:rPr lang="ru-RU" sz="3200" dirty="0" smtClean="0"/>
              <a:t>.</a:t>
            </a:r>
            <a:endParaRPr lang="ru-RU" sz="3200" dirty="0"/>
          </a:p>
        </p:txBody>
      </p:sp>
      <p:sp>
        <p:nvSpPr>
          <p:cNvPr id="9" name="TextBox 8"/>
          <p:cNvSpPr txBox="1"/>
          <p:nvPr/>
        </p:nvSpPr>
        <p:spPr>
          <a:xfrm>
            <a:off x="156255" y="4005064"/>
            <a:ext cx="6646440" cy="2241590"/>
          </a:xfrm>
          <a:prstGeom prst="snip1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3200" b="1" dirty="0"/>
              <a:t>2</a:t>
            </a:r>
            <a:r>
              <a:rPr lang="ru-RU" sz="3200" b="1" dirty="0" smtClean="0"/>
              <a:t> вариант</a:t>
            </a:r>
            <a:r>
              <a:rPr lang="ru-RU" sz="3200" dirty="0"/>
              <a:t>: умеет </a:t>
            </a:r>
            <a:r>
              <a:rPr lang="ru-RU" sz="3200" dirty="0" err="1"/>
              <a:t>веселит_ся</a:t>
            </a:r>
            <a:r>
              <a:rPr lang="ru-RU" sz="3200" dirty="0"/>
              <a:t>, любит </a:t>
            </a:r>
            <a:r>
              <a:rPr lang="ru-RU" sz="3200" dirty="0" err="1" smtClean="0"/>
              <a:t>трудит_ся</a:t>
            </a:r>
            <a:r>
              <a:rPr lang="ru-RU" sz="3200" dirty="0"/>
              <a:t>, рано </a:t>
            </a:r>
            <a:r>
              <a:rPr lang="ru-RU" sz="3200" dirty="0" err="1" smtClean="0"/>
              <a:t>поднимат_ся</a:t>
            </a:r>
            <a:r>
              <a:rPr lang="ru-RU" sz="3200" dirty="0"/>
              <a:t>, </a:t>
            </a:r>
            <a:r>
              <a:rPr lang="ru-RU" sz="3200" dirty="0" err="1" smtClean="0"/>
              <a:t>просыпает_ся</a:t>
            </a:r>
            <a:r>
              <a:rPr lang="ru-RU" sz="3200" dirty="0"/>
              <a:t>, вода </a:t>
            </a:r>
            <a:r>
              <a:rPr lang="ru-RU" sz="3200" dirty="0" err="1" smtClean="0"/>
              <a:t>льет_ся</a:t>
            </a:r>
            <a:r>
              <a:rPr lang="ru-RU" sz="3200" dirty="0"/>
              <a:t>, хорошо </a:t>
            </a:r>
            <a:r>
              <a:rPr lang="ru-RU" sz="3200" dirty="0" err="1" smtClean="0"/>
              <a:t>смотрит_ся</a:t>
            </a:r>
            <a:endParaRPr lang="ru-RU" sz="3200" dirty="0"/>
          </a:p>
        </p:txBody>
      </p:sp>
      <p:sp>
        <p:nvSpPr>
          <p:cNvPr id="10" name="Прямоугольник 9"/>
          <p:cNvSpPr/>
          <p:nvPr/>
        </p:nvSpPr>
        <p:spPr>
          <a:xfrm>
            <a:off x="151365" y="6246654"/>
            <a:ext cx="8964488" cy="461665"/>
          </a:xfrm>
          <a:prstGeom prst="rect">
            <a:avLst/>
          </a:prstGeom>
        </p:spPr>
        <p:txBody>
          <a:bodyPr wrap="square">
            <a:spAutoFit/>
          </a:bodyPr>
          <a:lstStyle/>
          <a:p>
            <a:r>
              <a:rPr lang="ru-RU" dirty="0"/>
              <a:t>- </a:t>
            </a:r>
            <a:r>
              <a:rPr lang="ru-RU" sz="2400" b="1" dirty="0">
                <a:solidFill>
                  <a:srgbClr val="FF0000"/>
                </a:solidFill>
              </a:rPr>
              <a:t>Что общего в значении данных глаголов, чем они различаются? </a:t>
            </a:r>
          </a:p>
        </p:txBody>
      </p:sp>
    </p:spTree>
    <p:extLst>
      <p:ext uri="{BB962C8B-B14F-4D97-AF65-F5344CB8AC3E}">
        <p14:creationId xmlns:p14="http://schemas.microsoft.com/office/powerpoint/2010/main" val="222617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600" b="1" dirty="0" smtClean="0">
                <a:solidFill>
                  <a:srgbClr val="FF0000"/>
                </a:solidFill>
              </a:rPr>
              <a:t>«Проверь!»</a:t>
            </a:r>
            <a:endParaRPr lang="ru-RU" sz="3600" b="1" dirty="0">
              <a:solidFill>
                <a:srgbClr val="FF0000"/>
              </a:solidFill>
            </a:endParaRPr>
          </a:p>
        </p:txBody>
      </p:sp>
      <p:pic>
        <p:nvPicPr>
          <p:cNvPr id="1026" name="Picture 2" descr="C:\Users\Ничкова ТА\YandexDisk\Скриншоты\2015-11-27 17-09-28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25" y="908721"/>
            <a:ext cx="2757728" cy="5040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587244">
            <a:off x="8028496" y="270440"/>
            <a:ext cx="707245" cy="1446550"/>
          </a:xfrm>
          <a:prstGeom prst="rect">
            <a:avLst/>
          </a:prstGeom>
          <a:noFill/>
        </p:spPr>
        <p:txBody>
          <a:bodyPr wrap="none" rtlCol="0">
            <a:spAutoFit/>
          </a:bodyPr>
          <a:lstStyle/>
          <a:p>
            <a:r>
              <a:rPr lang="ru-RU" sz="8800" b="1" dirty="0" smtClean="0">
                <a:solidFill>
                  <a:srgbClr val="FF0000"/>
                </a:solidFill>
              </a:rPr>
              <a:t>?</a:t>
            </a:r>
            <a:endParaRPr lang="ru-RU" sz="8800" b="1" dirty="0">
              <a:solidFill>
                <a:srgbClr val="FF0000"/>
              </a:solidFill>
            </a:endParaRPr>
          </a:p>
        </p:txBody>
      </p:sp>
      <p:sp>
        <p:nvSpPr>
          <p:cNvPr id="3" name="TextBox 2"/>
          <p:cNvSpPr txBox="1"/>
          <p:nvPr/>
        </p:nvSpPr>
        <p:spPr>
          <a:xfrm>
            <a:off x="179512" y="893857"/>
            <a:ext cx="5976664" cy="2776895"/>
          </a:xfrm>
          <a:prstGeom prst="snip1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3200" b="1" dirty="0" smtClean="0"/>
              <a:t>1 вариант</a:t>
            </a:r>
            <a:r>
              <a:rPr lang="ru-RU" sz="3200" dirty="0" smtClean="0"/>
              <a:t>: </a:t>
            </a:r>
            <a:r>
              <a:rPr lang="ru-RU" sz="3200" dirty="0"/>
              <a:t>ничего не </a:t>
            </a:r>
            <a:r>
              <a:rPr lang="ru-RU" sz="3200" dirty="0" err="1" smtClean="0"/>
              <a:t>боят</a:t>
            </a:r>
            <a:r>
              <a:rPr lang="ru-RU" sz="3200" dirty="0" err="1" smtClean="0">
                <a:solidFill>
                  <a:srgbClr val="FF0000"/>
                </a:solidFill>
              </a:rPr>
              <a:t>Ь</a:t>
            </a:r>
            <a:r>
              <a:rPr lang="ru-RU" sz="3200" dirty="0" err="1" smtClean="0"/>
              <a:t>ся</a:t>
            </a:r>
            <a:r>
              <a:rPr lang="ru-RU" sz="3200" dirty="0"/>
              <a:t>; </a:t>
            </a:r>
            <a:r>
              <a:rPr lang="ru-RU" sz="3200" dirty="0" smtClean="0"/>
              <a:t>необходимо </a:t>
            </a:r>
            <a:r>
              <a:rPr lang="ru-RU" sz="3200" dirty="0" err="1" smtClean="0"/>
              <a:t>подстрич</a:t>
            </a:r>
            <a:r>
              <a:rPr lang="ru-RU" sz="3200" dirty="0" err="1" smtClean="0">
                <a:solidFill>
                  <a:srgbClr val="FF0000"/>
                </a:solidFill>
              </a:rPr>
              <a:t>Ь</a:t>
            </a:r>
            <a:r>
              <a:rPr lang="ru-RU" sz="3200" dirty="0" err="1" smtClean="0"/>
              <a:t>ся</a:t>
            </a:r>
            <a:r>
              <a:rPr lang="ru-RU" sz="3200" dirty="0"/>
              <a:t>; успешно </a:t>
            </a:r>
            <a:r>
              <a:rPr lang="ru-RU" sz="3200" dirty="0" err="1" smtClean="0"/>
              <a:t>занимат</a:t>
            </a:r>
            <a:r>
              <a:rPr lang="ru-RU" sz="3200" dirty="0" err="1" smtClean="0">
                <a:solidFill>
                  <a:srgbClr val="FF0000"/>
                </a:solidFill>
              </a:rPr>
              <a:t>Ь</a:t>
            </a:r>
            <a:r>
              <a:rPr lang="ru-RU" sz="3200" dirty="0" err="1" smtClean="0"/>
              <a:t>ся</a:t>
            </a:r>
            <a:r>
              <a:rPr lang="ru-RU" sz="3200" dirty="0"/>
              <a:t>; нужно </a:t>
            </a:r>
            <a:r>
              <a:rPr lang="ru-RU" sz="3200" dirty="0" err="1" smtClean="0"/>
              <a:t>умыт</a:t>
            </a:r>
            <a:r>
              <a:rPr lang="ru-RU" sz="3200" dirty="0" err="1" smtClean="0">
                <a:solidFill>
                  <a:srgbClr val="FF0000"/>
                </a:solidFill>
              </a:rPr>
              <a:t>Ь</a:t>
            </a:r>
            <a:r>
              <a:rPr lang="ru-RU" sz="3200" dirty="0" err="1" smtClean="0"/>
              <a:t>ся</a:t>
            </a:r>
            <a:r>
              <a:rPr lang="ru-RU" sz="3200" dirty="0" smtClean="0"/>
              <a:t>, </a:t>
            </a:r>
            <a:r>
              <a:rPr lang="ru-RU" sz="3200" dirty="0" err="1" smtClean="0"/>
              <a:t>расположит</a:t>
            </a:r>
            <a:r>
              <a:rPr lang="ru-RU" sz="3200" dirty="0" err="1" smtClean="0">
                <a:solidFill>
                  <a:srgbClr val="FF0000"/>
                </a:solidFill>
              </a:rPr>
              <a:t>Ь</a:t>
            </a:r>
            <a:r>
              <a:rPr lang="ru-RU" sz="3200" dirty="0" err="1" smtClean="0"/>
              <a:t>ся</a:t>
            </a:r>
            <a:r>
              <a:rPr lang="ru-RU" sz="3200" dirty="0" smtClean="0"/>
              <a:t> </a:t>
            </a:r>
            <a:r>
              <a:rPr lang="ru-RU" sz="3200" dirty="0"/>
              <a:t>на ночлег</a:t>
            </a:r>
            <a:r>
              <a:rPr lang="ru-RU" sz="3200" dirty="0" smtClean="0"/>
              <a:t>.</a:t>
            </a:r>
            <a:endParaRPr lang="ru-RU" sz="3200" dirty="0"/>
          </a:p>
        </p:txBody>
      </p:sp>
      <p:sp>
        <p:nvSpPr>
          <p:cNvPr id="9" name="TextBox 8"/>
          <p:cNvSpPr txBox="1"/>
          <p:nvPr/>
        </p:nvSpPr>
        <p:spPr>
          <a:xfrm>
            <a:off x="152959" y="4221088"/>
            <a:ext cx="6646440" cy="1170980"/>
          </a:xfrm>
          <a:prstGeom prst="snip1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sz="3200" b="1" dirty="0"/>
              <a:t>2</a:t>
            </a:r>
            <a:r>
              <a:rPr lang="ru-RU" sz="3200" b="1" dirty="0" smtClean="0"/>
              <a:t> вариант</a:t>
            </a:r>
            <a:r>
              <a:rPr lang="ru-RU" sz="3200" dirty="0"/>
              <a:t>: умеет </a:t>
            </a:r>
            <a:r>
              <a:rPr lang="ru-RU" sz="3200" dirty="0" err="1" smtClean="0"/>
              <a:t>веселит</a:t>
            </a:r>
            <a:r>
              <a:rPr lang="ru-RU" sz="3200" dirty="0" err="1" smtClean="0">
                <a:solidFill>
                  <a:srgbClr val="FF0000"/>
                </a:solidFill>
              </a:rPr>
              <a:t>Ь</a:t>
            </a:r>
            <a:r>
              <a:rPr lang="ru-RU" sz="3200" dirty="0" err="1" smtClean="0"/>
              <a:t>ся</a:t>
            </a:r>
            <a:r>
              <a:rPr lang="ru-RU" sz="3200" dirty="0"/>
              <a:t>, любит </a:t>
            </a:r>
            <a:r>
              <a:rPr lang="ru-RU" sz="3200" dirty="0" err="1" smtClean="0"/>
              <a:t>трудит</a:t>
            </a:r>
            <a:r>
              <a:rPr lang="ru-RU" sz="3200" dirty="0" err="1" smtClean="0">
                <a:solidFill>
                  <a:srgbClr val="FF0000"/>
                </a:solidFill>
              </a:rPr>
              <a:t>Ь</a:t>
            </a:r>
            <a:r>
              <a:rPr lang="ru-RU" sz="3200" dirty="0" err="1" smtClean="0"/>
              <a:t>ся</a:t>
            </a:r>
            <a:endParaRPr lang="ru-RU" sz="3200" dirty="0"/>
          </a:p>
        </p:txBody>
      </p:sp>
    </p:spTree>
    <p:extLst>
      <p:ext uri="{BB962C8B-B14F-4D97-AF65-F5344CB8AC3E}">
        <p14:creationId xmlns:p14="http://schemas.microsoft.com/office/powerpoint/2010/main" val="394147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698976" cy="1143000"/>
          </a:xfrm>
        </p:spPr>
        <p:txBody>
          <a:bodyPr>
            <a:normAutofit/>
          </a:bodyPr>
          <a:lstStyle/>
          <a:p>
            <a:r>
              <a:rPr lang="ru-RU" sz="2800" b="1" dirty="0">
                <a:solidFill>
                  <a:srgbClr val="FF0000"/>
                </a:solidFill>
              </a:rPr>
              <a:t>Распределите данные глаголы и словосочетания по трем группам:</a:t>
            </a:r>
          </a:p>
        </p:txBody>
      </p:sp>
      <p:sp>
        <p:nvSpPr>
          <p:cNvPr id="3" name="Объект 2"/>
          <p:cNvSpPr>
            <a:spLocks noGrp="1"/>
          </p:cNvSpPr>
          <p:nvPr>
            <p:ph idx="1"/>
          </p:nvPr>
        </p:nvSpPr>
        <p:spPr>
          <a:xfrm>
            <a:off x="159102" y="1052736"/>
            <a:ext cx="8928991" cy="1440160"/>
          </a:xfrm>
        </p:spPr>
        <p:txBody>
          <a:bodyPr>
            <a:normAutofit/>
          </a:bodyPr>
          <a:lstStyle/>
          <a:p>
            <a:pPr marL="0" indent="0">
              <a:buNone/>
            </a:pPr>
            <a:r>
              <a:rPr lang="ru-RU" sz="2400" dirty="0"/>
              <a:t>а)	глаголы со значением речи</a:t>
            </a:r>
            <a:r>
              <a:rPr lang="ru-RU" sz="2400" dirty="0" smtClean="0"/>
              <a:t>;</a:t>
            </a:r>
          </a:p>
          <a:p>
            <a:pPr marL="0" indent="0">
              <a:buNone/>
            </a:pPr>
            <a:r>
              <a:rPr lang="ru-RU" sz="2400" dirty="0"/>
              <a:t>б)	глаголы со значением чувств, ощущений говорящего</a:t>
            </a:r>
            <a:r>
              <a:rPr lang="ru-RU" sz="2400" dirty="0" smtClean="0"/>
              <a:t>;</a:t>
            </a:r>
          </a:p>
          <a:p>
            <a:pPr marL="0" indent="0">
              <a:buNone/>
            </a:pPr>
            <a:r>
              <a:rPr lang="ru-RU" sz="2400" dirty="0"/>
              <a:t>в) глаголы, обозначающие мимику, жесты и движение </a:t>
            </a:r>
            <a:r>
              <a:rPr lang="ru-RU" sz="2400" dirty="0" smtClean="0"/>
              <a:t>говорящего</a:t>
            </a:r>
            <a:endParaRPr lang="ru-RU" sz="2400" dirty="0"/>
          </a:p>
        </p:txBody>
      </p:sp>
      <p:pic>
        <p:nvPicPr>
          <p:cNvPr id="6" name="Picture 2" descr="D:\projects\русский язык\Кисель Елена\Рабочая зона\картинки\плоский клипарт люди\detective-and-dog-investigating-clu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5112"/>
            <a:ext cx="1035197" cy="13876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2551837"/>
            <a:ext cx="6048672" cy="3970318"/>
          </a:xfrm>
          <a:prstGeom prst="rect">
            <a:avLst/>
          </a:prstGeom>
        </p:spPr>
        <p:txBody>
          <a:bodyPr wrap="square" numCol="2">
            <a:spAutoFit/>
          </a:bodyPr>
          <a:lstStyle/>
          <a:p>
            <a:pPr marL="342900" lvl="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Говорить,</a:t>
            </a:r>
          </a:p>
          <a:p>
            <a:pPr marL="342900" lvl="0" indent="-342900">
              <a:buFont typeface="Arial" panose="020B0604020202020204" pitchFamily="34" charset="0"/>
              <a:buChar char="•"/>
            </a:pPr>
            <a:r>
              <a:rPr lang="ru-RU" sz="2800" b="1" dirty="0" smtClean="0">
                <a:solidFill>
                  <a:prstClr val="black"/>
                </a:solidFill>
                <a:latin typeface="Times New Roman" panose="02020603050405020304" pitchFamily="18" charset="0"/>
                <a:cs typeface="Times New Roman" panose="02020603050405020304" pitchFamily="18" charset="0"/>
              </a:rPr>
              <a:t>упрекнуть</a:t>
            </a:r>
            <a:r>
              <a:rPr lang="ru-RU" sz="2800" b="1" dirty="0">
                <a:solidFill>
                  <a:prstClr val="black"/>
                </a:solidFill>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нахмуриться,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провозгласить,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усмехнуться,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дать (совет),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задать (вопрос),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застонать, </a:t>
            </a:r>
          </a:p>
          <a:p>
            <a:pPr marL="342900" lvl="0" indent="-342900">
              <a:buFont typeface="Arial" panose="020B0604020202020204" pitchFamily="34" charset="0"/>
              <a:buChar char="•"/>
            </a:pPr>
            <a:r>
              <a:rPr lang="ru-RU" sz="2800" b="1" dirty="0">
                <a:solidFill>
                  <a:prstClr val="black"/>
                </a:solidFill>
                <a:latin typeface="Times New Roman" panose="02020603050405020304" pitchFamily="18" charset="0"/>
                <a:cs typeface="Times New Roman" panose="02020603050405020304" pitchFamily="18" charset="0"/>
              </a:rPr>
              <a:t>приуныть</a:t>
            </a:r>
            <a:r>
              <a:rPr lang="ru-RU" sz="2800" b="1" dirty="0" smtClean="0">
                <a:solidFill>
                  <a:prstClr val="black"/>
                </a:solidFill>
                <a:latin typeface="Times New Roman" panose="02020603050405020304" pitchFamily="18" charset="0"/>
                <a:cs typeface="Times New Roman" panose="02020603050405020304" pitchFamily="18" charset="0"/>
              </a:rPr>
              <a:t>.</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вспомнить</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улыбаться</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рассказать</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убедиться</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пояснить</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подумать</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обрадоваться</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ужаснуться</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903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0"/>
            <a:ext cx="5698976" cy="1143000"/>
          </a:xfrm>
        </p:spPr>
        <p:txBody>
          <a:bodyPr>
            <a:normAutofit/>
          </a:bodyPr>
          <a:lstStyle/>
          <a:p>
            <a:r>
              <a:rPr lang="ru-RU" sz="3600" b="1" dirty="0" smtClean="0">
                <a:solidFill>
                  <a:srgbClr val="FF0000"/>
                </a:solidFill>
              </a:rPr>
              <a:t>Проверь!</a:t>
            </a:r>
            <a:endParaRPr lang="ru-RU" sz="3600" b="1" dirty="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32779396"/>
              </p:ext>
            </p:extLst>
          </p:nvPr>
        </p:nvGraphicFramePr>
        <p:xfrm>
          <a:off x="395536" y="908720"/>
          <a:ext cx="8496944" cy="4572000"/>
        </p:xfrm>
        <a:graphic>
          <a:graphicData uri="http://schemas.openxmlformats.org/drawingml/2006/table">
            <a:tbl>
              <a:tblPr firstRow="1" bandRow="1">
                <a:tableStyleId>{5C22544A-7EE6-4342-B048-85BDC9FD1C3A}</a:tableStyleId>
              </a:tblPr>
              <a:tblGrid>
                <a:gridCol w="2664296"/>
                <a:gridCol w="3168352"/>
                <a:gridCol w="2664296"/>
              </a:tblGrid>
              <a:tr h="370840">
                <a:tc>
                  <a:txBody>
                    <a:bodyPr/>
                    <a:lstStyle/>
                    <a:p>
                      <a:r>
                        <a:rPr lang="ru-RU" dirty="0" smtClean="0"/>
                        <a:t>глаголы со значением речи</a:t>
                      </a:r>
                      <a:endParaRPr lang="ru-RU" dirty="0"/>
                    </a:p>
                  </a:txBody>
                  <a:tcPr/>
                </a:tc>
                <a:tc>
                  <a:txBody>
                    <a:bodyPr/>
                    <a:lstStyle/>
                    <a:p>
                      <a:r>
                        <a:rPr lang="ru-RU" dirty="0" smtClean="0"/>
                        <a:t>глаголы со значением чувств, ощущений говорящего</a:t>
                      </a:r>
                      <a:endParaRPr lang="ru-RU" dirty="0"/>
                    </a:p>
                  </a:txBody>
                  <a:tcPr/>
                </a:tc>
                <a:tc>
                  <a:txBody>
                    <a:bodyPr/>
                    <a:lstStyle/>
                    <a:p>
                      <a:r>
                        <a:rPr lang="ru-RU" dirty="0" smtClean="0"/>
                        <a:t>глаголы, обозначающие мимику, жесты и движение говорящего</a:t>
                      </a:r>
                      <a:endParaRPr lang="ru-RU" dirty="0"/>
                    </a:p>
                  </a:txBody>
                  <a:tcPr/>
                </a:tc>
              </a:tr>
              <a:tr h="370840">
                <a:tc>
                  <a:txBody>
                    <a:bodyPr/>
                    <a:lstStyle/>
                    <a:p>
                      <a:r>
                        <a:rPr lang="ru-RU" sz="2400" b="1" dirty="0" smtClean="0">
                          <a:latin typeface="Times New Roman" panose="02020603050405020304" pitchFamily="18" charset="0"/>
                          <a:cs typeface="Times New Roman" panose="02020603050405020304" pitchFamily="18" charset="0"/>
                        </a:rPr>
                        <a:t>Говорить</a:t>
                      </a:r>
                      <a:endParaRPr lang="ru-RU" sz="2400" dirty="0"/>
                    </a:p>
                  </a:txBody>
                  <a:tcPr/>
                </a:tc>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упрекнуть</a:t>
                      </a:r>
                      <a:endParaRPr lang="ru-RU" sz="2400" dirty="0"/>
                    </a:p>
                  </a:txBody>
                  <a:tcPr/>
                </a:tc>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нахмуриться</a:t>
                      </a:r>
                      <a:endParaRPr lang="ru-RU" sz="2400" dirty="0"/>
                    </a:p>
                  </a:txBody>
                  <a:tcPr/>
                </a:tc>
              </a:tr>
              <a:tr h="370840">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провозгласить</a:t>
                      </a:r>
                      <a:endParaRPr lang="ru-RU" sz="2400" dirty="0"/>
                    </a:p>
                  </a:txBody>
                  <a:tcPr/>
                </a:tc>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застонать</a:t>
                      </a:r>
                      <a:endParaRPr lang="ru-RU" sz="2400" dirty="0"/>
                    </a:p>
                  </a:txBody>
                  <a:tcPr/>
                </a:tc>
                <a:tc>
                  <a:txBody>
                    <a:bodyPr/>
                    <a:lstStyle/>
                    <a:p>
                      <a:r>
                        <a:rPr lang="ru-RU" sz="2400" b="1" dirty="0" smtClean="0">
                          <a:latin typeface="Times New Roman" panose="02020603050405020304" pitchFamily="18" charset="0"/>
                          <a:cs typeface="Times New Roman" panose="02020603050405020304" pitchFamily="18" charset="0"/>
                        </a:rPr>
                        <a:t>улыбаться</a:t>
                      </a:r>
                      <a:endParaRPr lang="ru-RU" sz="2400" dirty="0"/>
                    </a:p>
                  </a:txBody>
                  <a:tcPr/>
                </a:tc>
              </a:tr>
              <a:tr h="370840">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дать (совет)</a:t>
                      </a:r>
                      <a:endParaRPr lang="ru-RU" sz="2400" dirty="0"/>
                    </a:p>
                  </a:txBody>
                  <a:tcPr/>
                </a:tc>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приуныть</a:t>
                      </a:r>
                      <a:endParaRPr lang="ru-RU" sz="2400" dirty="0"/>
                    </a:p>
                  </a:txBody>
                  <a:tcPr/>
                </a:tc>
                <a:tc>
                  <a:txBody>
                    <a:bodyPr/>
                    <a:lstStyle/>
                    <a:p>
                      <a:endParaRPr lang="ru-RU" dirty="0"/>
                    </a:p>
                  </a:txBody>
                  <a:tcPr/>
                </a:tc>
              </a:tr>
              <a:tr h="370840">
                <a:tc>
                  <a:txBody>
                    <a:bodyPr/>
                    <a:lstStyle/>
                    <a:p>
                      <a:r>
                        <a:rPr lang="ru-RU" sz="2400" b="1" dirty="0" smtClean="0">
                          <a:solidFill>
                            <a:prstClr val="black"/>
                          </a:solidFill>
                          <a:latin typeface="Times New Roman" panose="02020603050405020304" pitchFamily="18" charset="0"/>
                          <a:cs typeface="Times New Roman" panose="02020603050405020304" pitchFamily="18" charset="0"/>
                        </a:rPr>
                        <a:t>задать (вопрос)</a:t>
                      </a:r>
                      <a:endParaRPr lang="ru-RU" sz="2400" dirty="0"/>
                    </a:p>
                  </a:txBody>
                  <a:tcPr/>
                </a:tc>
                <a:tc>
                  <a:txBody>
                    <a:bodyPr/>
                    <a:lstStyle/>
                    <a:p>
                      <a:r>
                        <a:rPr lang="ru-RU" sz="2400" b="1" dirty="0" smtClean="0">
                          <a:latin typeface="Times New Roman" panose="02020603050405020304" pitchFamily="18" charset="0"/>
                          <a:cs typeface="Times New Roman" panose="02020603050405020304" pitchFamily="18" charset="0"/>
                        </a:rPr>
                        <a:t>убедиться</a:t>
                      </a:r>
                      <a:endParaRPr lang="ru-RU" sz="2400" dirty="0"/>
                    </a:p>
                  </a:txBody>
                  <a:tcPr/>
                </a:tc>
                <a:tc>
                  <a:txBody>
                    <a:bodyPr/>
                    <a:lstStyle/>
                    <a:p>
                      <a:endParaRPr lang="ru-RU" sz="2400" dirty="0"/>
                    </a:p>
                  </a:txBody>
                  <a:tcPr/>
                </a:tc>
              </a:tr>
              <a:tr h="370840">
                <a:tc>
                  <a:txBody>
                    <a:bodyPr/>
                    <a:lstStyle/>
                    <a:p>
                      <a:r>
                        <a:rPr lang="ru-RU" sz="2400" b="1" dirty="0" smtClean="0">
                          <a:latin typeface="Times New Roman" panose="02020603050405020304" pitchFamily="18" charset="0"/>
                          <a:cs typeface="Times New Roman" panose="02020603050405020304" pitchFamily="18" charset="0"/>
                        </a:rPr>
                        <a:t>вспомнить</a:t>
                      </a:r>
                      <a:endParaRPr lang="ru-RU" sz="2400" dirty="0"/>
                    </a:p>
                  </a:txBody>
                  <a:tcPr/>
                </a:tc>
                <a:tc>
                  <a:txBody>
                    <a:bodyPr/>
                    <a:lstStyle/>
                    <a:p>
                      <a:r>
                        <a:rPr lang="ru-RU" sz="2400" b="1" dirty="0" smtClean="0">
                          <a:latin typeface="Times New Roman" panose="02020603050405020304" pitchFamily="18" charset="0"/>
                          <a:cs typeface="Times New Roman" panose="02020603050405020304" pitchFamily="18" charset="0"/>
                        </a:rPr>
                        <a:t>обрадоваться</a:t>
                      </a:r>
                      <a:endParaRPr lang="ru-RU" sz="2400" dirty="0"/>
                    </a:p>
                  </a:txBody>
                  <a:tcPr/>
                </a:tc>
                <a:tc>
                  <a:txBody>
                    <a:bodyPr/>
                    <a:lstStyle/>
                    <a:p>
                      <a:endParaRPr lang="ru-RU" sz="2400" dirty="0"/>
                    </a:p>
                  </a:txBody>
                  <a:tcPr/>
                </a:tc>
              </a:tr>
              <a:tr h="370840">
                <a:tc>
                  <a:txBody>
                    <a:bodyPr/>
                    <a:lstStyle/>
                    <a:p>
                      <a:r>
                        <a:rPr lang="ru-RU" sz="2400" b="1" dirty="0" smtClean="0">
                          <a:latin typeface="Times New Roman" panose="02020603050405020304" pitchFamily="18" charset="0"/>
                          <a:cs typeface="Times New Roman" panose="02020603050405020304" pitchFamily="18" charset="0"/>
                        </a:rPr>
                        <a:t>рассказать</a:t>
                      </a:r>
                      <a:endParaRPr lang="ru-RU" sz="2400" dirty="0"/>
                    </a:p>
                  </a:txBody>
                  <a:tcPr/>
                </a:tc>
                <a:tc>
                  <a:txBody>
                    <a:bodyPr/>
                    <a:lstStyle/>
                    <a:p>
                      <a:r>
                        <a:rPr lang="ru-RU" sz="2400" b="1" dirty="0" smtClean="0">
                          <a:latin typeface="Times New Roman" panose="02020603050405020304" pitchFamily="18" charset="0"/>
                          <a:cs typeface="Times New Roman" panose="02020603050405020304" pitchFamily="18" charset="0"/>
                        </a:rPr>
                        <a:t>ужаснуться</a:t>
                      </a:r>
                      <a:endParaRPr lang="ru-RU" sz="2400" dirty="0"/>
                    </a:p>
                  </a:txBody>
                  <a:tcPr/>
                </a:tc>
                <a:tc>
                  <a:txBody>
                    <a:bodyPr/>
                    <a:lstStyle/>
                    <a:p>
                      <a:endParaRPr lang="ru-RU" sz="2400" dirty="0"/>
                    </a:p>
                  </a:txBody>
                  <a:tcPr/>
                </a:tc>
              </a:tr>
              <a:tr h="370840">
                <a:tc>
                  <a:txBody>
                    <a:bodyPr/>
                    <a:lstStyle/>
                    <a:p>
                      <a:r>
                        <a:rPr lang="ru-RU" sz="2400" b="1" dirty="0" smtClean="0">
                          <a:latin typeface="Times New Roman" panose="02020603050405020304" pitchFamily="18" charset="0"/>
                          <a:cs typeface="Times New Roman" panose="02020603050405020304" pitchFamily="18" charset="0"/>
                        </a:rPr>
                        <a:t>пояснить</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prstClr val="black"/>
                          </a:solidFill>
                          <a:latin typeface="Times New Roman" panose="02020603050405020304" pitchFamily="18" charset="0"/>
                          <a:cs typeface="Times New Roman" panose="02020603050405020304" pitchFamily="18" charset="0"/>
                        </a:rPr>
                        <a:t>усмехнуться</a:t>
                      </a:r>
                      <a:endParaRPr lang="ru-RU" sz="2400" dirty="0" smtClean="0"/>
                    </a:p>
                  </a:txBody>
                  <a:tcPr/>
                </a:tc>
                <a:tc>
                  <a:txBody>
                    <a:bodyPr/>
                    <a:lstStyle/>
                    <a:p>
                      <a:endParaRPr lang="ru-RU" sz="2400" dirty="0"/>
                    </a:p>
                  </a:txBody>
                  <a:tcPr/>
                </a:tc>
              </a:tr>
              <a:tr h="370840">
                <a:tc>
                  <a:txBody>
                    <a:bodyPr/>
                    <a:lstStyle/>
                    <a:p>
                      <a:r>
                        <a:rPr lang="ru-RU" sz="2400" b="1" dirty="0" smtClean="0">
                          <a:latin typeface="Times New Roman" panose="02020603050405020304" pitchFamily="18" charset="0"/>
                          <a:cs typeface="Times New Roman" panose="02020603050405020304" pitchFamily="18" charset="0"/>
                        </a:rPr>
                        <a:t>подумать</a:t>
                      </a:r>
                      <a:endParaRPr lang="ru-RU" sz="2400" dirty="0"/>
                    </a:p>
                  </a:txBody>
                  <a:tcPr/>
                </a:tc>
                <a:tc>
                  <a:txBody>
                    <a:bodyPr/>
                    <a:lstStyle/>
                    <a:p>
                      <a:endParaRPr lang="ru-RU" sz="2400"/>
                    </a:p>
                  </a:txBody>
                  <a:tcPr/>
                </a:tc>
                <a:tc>
                  <a:txBody>
                    <a:bodyPr/>
                    <a:lstStyle/>
                    <a:p>
                      <a:endParaRPr lang="ru-RU" sz="2400" dirty="0"/>
                    </a:p>
                  </a:txBody>
                  <a:tcPr/>
                </a:tc>
              </a:tr>
            </a:tbl>
          </a:graphicData>
        </a:graphic>
      </p:graphicFrame>
      <p:pic>
        <p:nvPicPr>
          <p:cNvPr id="6" name="Picture 2" descr="D:\projects\русский язык\Кисель Елена\Рабочая зона\картинки\плоский клипарт люди\detective-and-dog-investigating-clu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501008"/>
            <a:ext cx="241730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22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87008" cy="1143000"/>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ru-RU" sz="2800" b="1" dirty="0"/>
              <a:t>Придумать и записать предложения с данными глаголами</a:t>
            </a:r>
          </a:p>
        </p:txBody>
      </p:sp>
      <p:sp>
        <p:nvSpPr>
          <p:cNvPr id="3" name="Объект 2"/>
          <p:cNvSpPr>
            <a:spLocks noGrp="1"/>
          </p:cNvSpPr>
          <p:nvPr>
            <p:ph idx="1"/>
          </p:nvPr>
        </p:nvSpPr>
        <p:spPr>
          <a:xfrm>
            <a:off x="3203848" y="4293096"/>
            <a:ext cx="5328592" cy="2448272"/>
          </a:xfrm>
          <a:prstGeom prst="snip1Rect">
            <a:avLst/>
          </a:prstGeo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ru-RU" b="1" dirty="0" smtClean="0"/>
              <a:t>2 вариант:</a:t>
            </a:r>
          </a:p>
          <a:p>
            <a:r>
              <a:rPr lang="ru-RU" dirty="0" smtClean="0"/>
              <a:t>встретится </a:t>
            </a:r>
            <a:r>
              <a:rPr lang="ru-RU" dirty="0"/>
              <a:t>— </a:t>
            </a:r>
            <a:r>
              <a:rPr lang="ru-RU" dirty="0" smtClean="0"/>
              <a:t>встретиться</a:t>
            </a:r>
          </a:p>
          <a:p>
            <a:r>
              <a:rPr lang="ru-RU" dirty="0" smtClean="0"/>
              <a:t>сушится </a:t>
            </a:r>
            <a:r>
              <a:rPr lang="ru-RU" dirty="0"/>
              <a:t>- сушиться </a:t>
            </a:r>
            <a:endParaRPr lang="ru-RU" dirty="0" smtClean="0"/>
          </a:p>
          <a:p>
            <a:r>
              <a:rPr lang="ru-RU" dirty="0" smtClean="0"/>
              <a:t>держится </a:t>
            </a:r>
            <a:r>
              <a:rPr lang="ru-RU" dirty="0"/>
              <a:t>— держаться</a:t>
            </a:r>
            <a:endParaRPr lang="ru-RU" dirty="0" smtClean="0"/>
          </a:p>
        </p:txBody>
      </p:sp>
      <p:pic>
        <p:nvPicPr>
          <p:cNvPr id="4" name="Picture 6" descr="D:\projects\русский язык\Кисель Елена\Рабочая зона\картинки\плоский клипарт люди\kid-scientist-looking-through-magnifying-gl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238" y="156574"/>
            <a:ext cx="2204863" cy="39629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с одним вырезанным углом 4"/>
          <p:cNvSpPr/>
          <p:nvPr/>
        </p:nvSpPr>
        <p:spPr>
          <a:xfrm>
            <a:off x="611560" y="1556792"/>
            <a:ext cx="4572000" cy="2562773"/>
          </a:xfrm>
          <a:prstGeom prst="snip1Rect">
            <a:avLst/>
          </a:prstGeom>
        </p:spPr>
        <p:style>
          <a:lnRef idx="2">
            <a:schemeClr val="accent2"/>
          </a:lnRef>
          <a:fillRef idx="1">
            <a:schemeClr val="lt1"/>
          </a:fillRef>
          <a:effectRef idx="0">
            <a:schemeClr val="accent2"/>
          </a:effectRef>
          <a:fontRef idx="minor">
            <a:schemeClr val="dk1"/>
          </a:fontRef>
        </p:style>
        <p:txBody>
          <a:bodyPr>
            <a:spAutoFit/>
          </a:bodyPr>
          <a:lstStyle/>
          <a:p>
            <a:pPr lvl="0">
              <a:spcBef>
                <a:spcPct val="20000"/>
              </a:spcBef>
            </a:pPr>
            <a:r>
              <a:rPr lang="ru-RU" sz="3200" b="1" dirty="0" smtClean="0">
                <a:solidFill>
                  <a:prstClr val="black"/>
                </a:solidFill>
              </a:rPr>
              <a:t>1 вариант: </a:t>
            </a:r>
          </a:p>
          <a:p>
            <a:pPr marL="342900" lvl="0" indent="-342900">
              <a:spcBef>
                <a:spcPct val="20000"/>
              </a:spcBef>
              <a:buFont typeface="Arial" pitchFamily="34" charset="0"/>
              <a:buChar char="•"/>
            </a:pPr>
            <a:r>
              <a:rPr lang="ru-RU" sz="3200" dirty="0" smtClean="0">
                <a:solidFill>
                  <a:prstClr val="black"/>
                </a:solidFill>
              </a:rPr>
              <a:t>вернутся </a:t>
            </a:r>
            <a:r>
              <a:rPr lang="ru-RU" sz="3200" dirty="0">
                <a:solidFill>
                  <a:prstClr val="black"/>
                </a:solidFill>
              </a:rPr>
              <a:t>— </a:t>
            </a:r>
            <a:r>
              <a:rPr lang="ru-RU" sz="3200" dirty="0" smtClean="0">
                <a:solidFill>
                  <a:prstClr val="black"/>
                </a:solidFill>
              </a:rPr>
              <a:t>вернуться</a:t>
            </a:r>
          </a:p>
          <a:p>
            <a:pPr marL="342900" lvl="0" indent="-342900">
              <a:spcBef>
                <a:spcPct val="20000"/>
              </a:spcBef>
              <a:buFont typeface="Arial" pitchFamily="34" charset="0"/>
              <a:buChar char="•"/>
            </a:pPr>
            <a:r>
              <a:rPr lang="ru-RU" sz="3200" dirty="0" smtClean="0">
                <a:solidFill>
                  <a:prstClr val="black"/>
                </a:solidFill>
              </a:rPr>
              <a:t> </a:t>
            </a:r>
            <a:r>
              <a:rPr lang="ru-RU" sz="3200" dirty="0">
                <a:solidFill>
                  <a:prstClr val="black"/>
                </a:solidFill>
              </a:rPr>
              <a:t>бросится - броситься </a:t>
            </a:r>
            <a:endParaRPr lang="ru-RU" sz="3200" dirty="0" smtClean="0">
              <a:solidFill>
                <a:prstClr val="black"/>
              </a:solidFill>
            </a:endParaRPr>
          </a:p>
          <a:p>
            <a:pPr marL="342900" lvl="0" indent="-342900">
              <a:spcBef>
                <a:spcPct val="20000"/>
              </a:spcBef>
              <a:buFont typeface="Arial" pitchFamily="34" charset="0"/>
              <a:buChar char="•"/>
            </a:pPr>
            <a:r>
              <a:rPr lang="ru-RU" sz="3200" dirty="0" smtClean="0">
                <a:solidFill>
                  <a:prstClr val="black"/>
                </a:solidFill>
              </a:rPr>
              <a:t>беречь </a:t>
            </a:r>
            <a:r>
              <a:rPr lang="ru-RU" sz="3200" dirty="0">
                <a:solidFill>
                  <a:prstClr val="black"/>
                </a:solidFill>
              </a:rPr>
              <a:t>– беречься</a:t>
            </a:r>
          </a:p>
        </p:txBody>
      </p:sp>
    </p:spTree>
    <p:extLst>
      <p:ext uri="{BB962C8B-B14F-4D97-AF65-F5344CB8AC3E}">
        <p14:creationId xmlns:p14="http://schemas.microsoft.com/office/powerpoint/2010/main" val="153704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4320480" cy="85010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ru-RU" sz="3200" b="1" dirty="0" smtClean="0">
                <a:solidFill>
                  <a:srgbClr val="FF0000"/>
                </a:solidFill>
              </a:rPr>
              <a:t>«</a:t>
            </a:r>
            <a:r>
              <a:rPr lang="ru-RU" sz="3200" b="1" dirty="0" err="1" smtClean="0">
                <a:solidFill>
                  <a:srgbClr val="FF0000"/>
                </a:solidFill>
              </a:rPr>
              <a:t>Данетка</a:t>
            </a:r>
            <a:r>
              <a:rPr lang="ru-RU" sz="3200" b="1" dirty="0" smtClean="0">
                <a:solidFill>
                  <a:srgbClr val="FF0000"/>
                </a:solidFill>
              </a:rPr>
              <a:t>»</a:t>
            </a:r>
            <a:endParaRPr lang="ru-RU" sz="3200" b="1" dirty="0">
              <a:solidFill>
                <a:srgbClr val="FF0000"/>
              </a:solidFill>
            </a:endParaRPr>
          </a:p>
        </p:txBody>
      </p:sp>
      <p:sp>
        <p:nvSpPr>
          <p:cNvPr id="3" name="Объект 2"/>
          <p:cNvSpPr>
            <a:spLocks noGrp="1"/>
          </p:cNvSpPr>
          <p:nvPr>
            <p:ph idx="1"/>
          </p:nvPr>
        </p:nvSpPr>
        <p:spPr>
          <a:xfrm>
            <a:off x="107504" y="1052736"/>
            <a:ext cx="6912768" cy="5805263"/>
          </a:xfrm>
        </p:spPr>
        <p:txBody>
          <a:bodyPr>
            <a:normAutofit fontScale="92500" lnSpcReduction="20000"/>
          </a:bodyPr>
          <a:lstStyle/>
          <a:p>
            <a:pPr algn="just"/>
            <a:r>
              <a:rPr lang="ru-RU" dirty="0" smtClean="0"/>
              <a:t>Я </a:t>
            </a:r>
            <a:r>
              <a:rPr lang="ru-RU" dirty="0"/>
              <a:t>вышел на берег </a:t>
            </a:r>
            <a:r>
              <a:rPr lang="ru-RU" dirty="0" smtClean="0"/>
              <a:t>(1)</a:t>
            </a:r>
            <a:r>
              <a:rPr lang="ru-RU" b="1" dirty="0" err="1" smtClean="0"/>
              <a:t>насладит_ся</a:t>
            </a:r>
            <a:r>
              <a:rPr lang="ru-RU" dirty="0" smtClean="0"/>
              <a:t> </a:t>
            </a:r>
            <a:r>
              <a:rPr lang="ru-RU" dirty="0"/>
              <a:t>ароматом смолистых листьев. </a:t>
            </a:r>
            <a:endParaRPr lang="ru-RU" dirty="0" smtClean="0"/>
          </a:p>
          <a:p>
            <a:pPr algn="just"/>
            <a:r>
              <a:rPr lang="ru-RU" b="1" dirty="0" smtClean="0"/>
              <a:t>(2)</a:t>
            </a:r>
            <a:r>
              <a:rPr lang="ru-RU" b="1" dirty="0" err="1" smtClean="0"/>
              <a:t>Спускает_ся</a:t>
            </a:r>
            <a:r>
              <a:rPr lang="ru-RU" dirty="0" smtClean="0"/>
              <a:t> </a:t>
            </a:r>
            <a:r>
              <a:rPr lang="ru-RU" dirty="0"/>
              <a:t>солнце на степь, издали </a:t>
            </a:r>
            <a:r>
              <a:rPr lang="ru-RU" dirty="0" smtClean="0"/>
              <a:t>(3)</a:t>
            </a:r>
            <a:r>
              <a:rPr lang="ru-RU" b="1" dirty="0" err="1" smtClean="0"/>
              <a:t>золотит_ся</a:t>
            </a:r>
            <a:r>
              <a:rPr lang="ru-RU" dirty="0" smtClean="0"/>
              <a:t> </a:t>
            </a:r>
            <a:r>
              <a:rPr lang="ru-RU" dirty="0"/>
              <a:t>ковыль. </a:t>
            </a:r>
            <a:endParaRPr lang="ru-RU" dirty="0" smtClean="0"/>
          </a:p>
          <a:p>
            <a:pPr algn="just"/>
            <a:r>
              <a:rPr lang="ru-RU" b="1" dirty="0" smtClean="0"/>
              <a:t>(4)</a:t>
            </a:r>
            <a:r>
              <a:rPr lang="ru-RU" b="1" dirty="0" err="1" smtClean="0"/>
              <a:t>Клубят_ся</a:t>
            </a:r>
            <a:r>
              <a:rPr lang="ru-RU" dirty="0" smtClean="0"/>
              <a:t> </a:t>
            </a:r>
            <a:r>
              <a:rPr lang="ru-RU" dirty="0"/>
              <a:t>тучи, хотят в росе </a:t>
            </a:r>
            <a:r>
              <a:rPr lang="ru-RU" dirty="0" smtClean="0"/>
              <a:t>(5)</a:t>
            </a:r>
            <a:r>
              <a:rPr lang="ru-RU" b="1" dirty="0" err="1" smtClean="0"/>
              <a:t>понежит_ся</a:t>
            </a:r>
            <a:r>
              <a:rPr lang="ru-RU" dirty="0" smtClean="0"/>
              <a:t> поля.</a:t>
            </a:r>
          </a:p>
          <a:p>
            <a:pPr algn="just"/>
            <a:r>
              <a:rPr lang="ru-RU" dirty="0"/>
              <a:t>Мне </a:t>
            </a:r>
            <a:r>
              <a:rPr lang="ru-RU" dirty="0" smtClean="0"/>
              <a:t>(6)</a:t>
            </a:r>
            <a:r>
              <a:rPr lang="ru-RU" b="1" dirty="0" smtClean="0"/>
              <a:t>не </a:t>
            </a:r>
            <a:r>
              <a:rPr lang="ru-RU" b="1" dirty="0" err="1" smtClean="0"/>
              <a:t>спит_ся</a:t>
            </a:r>
            <a:r>
              <a:rPr lang="ru-RU" b="1" dirty="0"/>
              <a:t>, </a:t>
            </a:r>
            <a:r>
              <a:rPr lang="ru-RU" b="1" dirty="0" smtClean="0"/>
              <a:t>(7)не </a:t>
            </a:r>
            <a:r>
              <a:rPr lang="ru-RU" b="1" dirty="0" err="1" smtClean="0"/>
              <a:t>лежит_ся</a:t>
            </a:r>
            <a:r>
              <a:rPr lang="ru-RU" dirty="0"/>
              <a:t>. </a:t>
            </a:r>
            <a:endParaRPr lang="ru-RU" dirty="0" smtClean="0"/>
          </a:p>
          <a:p>
            <a:pPr algn="just"/>
            <a:r>
              <a:rPr lang="ru-RU" dirty="0" smtClean="0"/>
              <a:t>Путешественники </a:t>
            </a:r>
            <a:r>
              <a:rPr lang="ru-RU" dirty="0"/>
              <a:t>долго не могли </a:t>
            </a:r>
            <a:r>
              <a:rPr lang="ru-RU" dirty="0" smtClean="0"/>
              <a:t>(8)</a:t>
            </a:r>
            <a:r>
              <a:rPr lang="ru-RU" b="1" dirty="0" err="1" smtClean="0"/>
              <a:t>успокоит_ся</a:t>
            </a:r>
            <a:r>
              <a:rPr lang="ru-RU" dirty="0"/>
              <a:t>. </a:t>
            </a:r>
            <a:endParaRPr lang="ru-RU" dirty="0" smtClean="0"/>
          </a:p>
          <a:p>
            <a:pPr algn="just"/>
            <a:r>
              <a:rPr lang="ru-RU" dirty="0"/>
              <a:t>Орлам </a:t>
            </a:r>
            <a:r>
              <a:rPr lang="ru-RU" dirty="0" smtClean="0"/>
              <a:t>(9)</a:t>
            </a:r>
            <a:r>
              <a:rPr lang="ru-RU" b="1" dirty="0" err="1" smtClean="0"/>
              <a:t>случает_ся</a:t>
            </a:r>
            <a:r>
              <a:rPr lang="ru-RU" dirty="0" smtClean="0"/>
              <a:t> </a:t>
            </a:r>
            <a:r>
              <a:rPr lang="ru-RU" dirty="0"/>
              <a:t>и ниже кур (</a:t>
            </a:r>
            <a:r>
              <a:rPr lang="ru-RU" dirty="0" smtClean="0"/>
              <a:t>10)</a:t>
            </a:r>
            <a:r>
              <a:rPr lang="ru-RU" b="1" dirty="0" err="1" smtClean="0"/>
              <a:t>спускат_ся</a:t>
            </a:r>
            <a:r>
              <a:rPr lang="ru-RU" b="1" dirty="0"/>
              <a:t>,</a:t>
            </a:r>
            <a:r>
              <a:rPr lang="ru-RU" dirty="0"/>
              <a:t> но курам никогда до облаков (</a:t>
            </a:r>
            <a:r>
              <a:rPr lang="ru-RU" dirty="0" smtClean="0"/>
              <a:t>11)</a:t>
            </a:r>
            <a:r>
              <a:rPr lang="ru-RU" b="1" dirty="0" smtClean="0"/>
              <a:t>не </a:t>
            </a:r>
            <a:r>
              <a:rPr lang="ru-RU" b="1" dirty="0" err="1" smtClean="0"/>
              <a:t>поднят_ся</a:t>
            </a:r>
            <a:r>
              <a:rPr lang="ru-RU" dirty="0"/>
              <a:t>. </a:t>
            </a:r>
            <a:endParaRPr lang="ru-RU" dirty="0" smtClean="0"/>
          </a:p>
          <a:p>
            <a:pPr algn="just"/>
            <a:r>
              <a:rPr lang="ru-RU" b="1" dirty="0"/>
              <a:t>(</a:t>
            </a:r>
            <a:r>
              <a:rPr lang="ru-RU" b="1" dirty="0" smtClean="0"/>
              <a:t>12)</a:t>
            </a:r>
            <a:r>
              <a:rPr lang="ru-RU" b="1" dirty="0" err="1" smtClean="0"/>
              <a:t>Стрич_ся</a:t>
            </a:r>
            <a:r>
              <a:rPr lang="ru-RU" b="1" dirty="0" smtClean="0"/>
              <a:t> </a:t>
            </a:r>
            <a:r>
              <a:rPr lang="ru-RU" dirty="0"/>
              <a:t>и (</a:t>
            </a:r>
            <a:r>
              <a:rPr lang="ru-RU" dirty="0" smtClean="0"/>
              <a:t>13)</a:t>
            </a:r>
            <a:r>
              <a:rPr lang="ru-RU" b="1" dirty="0" err="1" smtClean="0"/>
              <a:t>брит_ся</a:t>
            </a:r>
            <a:r>
              <a:rPr lang="ru-RU" dirty="0" smtClean="0"/>
              <a:t> </a:t>
            </a:r>
            <a:r>
              <a:rPr lang="ru-RU" dirty="0"/>
              <a:t>он не любил.</a:t>
            </a:r>
          </a:p>
        </p:txBody>
      </p:sp>
      <p:sp>
        <p:nvSpPr>
          <p:cNvPr id="4" name="Заголовок 1"/>
          <p:cNvSpPr txBox="1">
            <a:spLocks/>
          </p:cNvSpPr>
          <p:nvPr/>
        </p:nvSpPr>
        <p:spPr>
          <a:xfrm>
            <a:off x="7236296" y="404664"/>
            <a:ext cx="1760004" cy="619268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ru-RU" sz="3200" b="1" dirty="0" smtClean="0">
                <a:solidFill>
                  <a:srgbClr val="FF0000"/>
                </a:solidFill>
              </a:rPr>
              <a:t>Ключ:</a:t>
            </a:r>
            <a:r>
              <a:rPr lang="ru-RU" sz="3200" b="1" dirty="0" smtClean="0"/>
              <a:t> </a:t>
            </a:r>
          </a:p>
          <a:p>
            <a:pPr marL="514350" indent="-514350" algn="l">
              <a:buAutoNum type="arabicPeriod"/>
            </a:pPr>
            <a:r>
              <a:rPr lang="ru-RU" sz="3200" b="1" dirty="0" smtClean="0"/>
              <a:t>Ь</a:t>
            </a:r>
          </a:p>
          <a:p>
            <a:pPr marL="514350" indent="-514350" algn="l">
              <a:buAutoNum type="arabicPeriod"/>
            </a:pPr>
            <a:r>
              <a:rPr lang="ru-RU" sz="3200" b="1" dirty="0" smtClean="0"/>
              <a:t>-</a:t>
            </a:r>
          </a:p>
          <a:p>
            <a:pPr marL="514350" indent="-514350" algn="l">
              <a:buAutoNum type="arabicPeriod"/>
            </a:pPr>
            <a:r>
              <a:rPr lang="ru-RU" sz="3200" b="1" dirty="0" smtClean="0"/>
              <a:t>-</a:t>
            </a:r>
          </a:p>
          <a:p>
            <a:pPr marL="514350" indent="-514350" algn="l">
              <a:buAutoNum type="arabicPeriod"/>
            </a:pPr>
            <a:r>
              <a:rPr lang="ru-RU" sz="3200" b="1" dirty="0" smtClean="0"/>
              <a:t>-</a:t>
            </a:r>
          </a:p>
          <a:p>
            <a:pPr marL="514350" indent="-514350" algn="l">
              <a:buAutoNum type="arabicPeriod"/>
            </a:pPr>
            <a:r>
              <a:rPr lang="ru-RU" sz="3200" b="1" dirty="0" smtClean="0"/>
              <a:t>Ь</a:t>
            </a:r>
          </a:p>
          <a:p>
            <a:pPr marL="514350" indent="-514350" algn="l">
              <a:buAutoNum type="arabicPeriod"/>
            </a:pPr>
            <a:r>
              <a:rPr lang="ru-RU" sz="3200" b="1" dirty="0" smtClean="0"/>
              <a:t>-</a:t>
            </a:r>
          </a:p>
          <a:p>
            <a:pPr marL="514350" indent="-514350" algn="l">
              <a:buAutoNum type="arabicPeriod"/>
            </a:pPr>
            <a:r>
              <a:rPr lang="ru-RU" sz="3200" b="1" dirty="0" smtClean="0"/>
              <a:t>-</a:t>
            </a:r>
          </a:p>
          <a:p>
            <a:pPr marL="514350" indent="-514350" algn="l">
              <a:buAutoNum type="arabicPeriod"/>
            </a:pPr>
            <a:r>
              <a:rPr lang="ru-RU" sz="3200" b="1" dirty="0" smtClean="0"/>
              <a:t>Ь</a:t>
            </a:r>
          </a:p>
          <a:p>
            <a:pPr marL="514350" indent="-514350" algn="l">
              <a:buAutoNum type="arabicPeriod"/>
            </a:pPr>
            <a:r>
              <a:rPr lang="ru-RU" sz="3200" b="1" dirty="0" smtClean="0"/>
              <a:t>-</a:t>
            </a:r>
          </a:p>
          <a:p>
            <a:pPr marL="514350" indent="-514350" algn="l">
              <a:buAutoNum type="arabicPeriod"/>
            </a:pPr>
            <a:r>
              <a:rPr lang="ru-RU" sz="3200" b="1" dirty="0" smtClean="0"/>
              <a:t>Ь</a:t>
            </a:r>
          </a:p>
          <a:p>
            <a:pPr marL="514350" indent="-514350" algn="l">
              <a:buAutoNum type="arabicPeriod"/>
            </a:pPr>
            <a:r>
              <a:rPr lang="ru-RU" sz="3200" b="1" dirty="0" smtClean="0"/>
              <a:t>Ь</a:t>
            </a:r>
          </a:p>
          <a:p>
            <a:pPr marL="514350" indent="-514350" algn="l">
              <a:buAutoNum type="arabicPeriod"/>
            </a:pPr>
            <a:r>
              <a:rPr lang="ru-RU" sz="3200" b="1" dirty="0" smtClean="0"/>
              <a:t>Ь</a:t>
            </a:r>
          </a:p>
          <a:p>
            <a:pPr marL="514350" indent="-514350" algn="l">
              <a:buAutoNum type="arabicPeriod"/>
            </a:pPr>
            <a:r>
              <a:rPr lang="ru-RU" sz="3200" b="1" dirty="0"/>
              <a:t>ь</a:t>
            </a:r>
          </a:p>
        </p:txBody>
      </p:sp>
    </p:spTree>
    <p:extLst>
      <p:ext uri="{BB962C8B-B14F-4D97-AF65-F5344CB8AC3E}">
        <p14:creationId xmlns:p14="http://schemas.microsoft.com/office/powerpoint/2010/main" val="46633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ru-RU" sz="2000" b="1" dirty="0" smtClean="0">
                <a:solidFill>
                  <a:srgbClr val="FF0000"/>
                </a:solidFill>
              </a:rPr>
              <a:t>Списать </a:t>
            </a:r>
            <a:r>
              <a:rPr lang="ru-RU" sz="2000" b="1" dirty="0">
                <a:solidFill>
                  <a:srgbClr val="FF0000"/>
                </a:solidFill>
              </a:rPr>
              <a:t>текст стихотворения, объяснить графически </a:t>
            </a:r>
            <a:r>
              <a:rPr lang="ru-RU" sz="2000" b="1" dirty="0" smtClean="0">
                <a:solidFill>
                  <a:srgbClr val="FF0000"/>
                </a:solidFill>
              </a:rPr>
              <a:t>написание </a:t>
            </a:r>
            <a:r>
              <a:rPr lang="ru-RU" sz="2000" b="1" dirty="0">
                <a:solidFill>
                  <a:srgbClr val="FF0000"/>
                </a:solidFill>
              </a:rPr>
              <a:t>глаголов. Доказать, что глаголы помогают поэту красочно описать деревенскую ярмарку, сделать динамичнее </a:t>
            </a:r>
            <a:r>
              <a:rPr lang="ru-RU" sz="2000" b="1" dirty="0" smtClean="0">
                <a:solidFill>
                  <a:srgbClr val="FF0000"/>
                </a:solidFill>
              </a:rPr>
              <a:t>повествование</a:t>
            </a:r>
            <a:r>
              <a:rPr lang="ru-RU" sz="2000" b="1" dirty="0">
                <a:solidFill>
                  <a:srgbClr val="FF0000"/>
                </a:solidFill>
              </a:rPr>
              <a:t>.</a:t>
            </a:r>
          </a:p>
        </p:txBody>
      </p:sp>
      <p:sp>
        <p:nvSpPr>
          <p:cNvPr id="3" name="Объект 2"/>
          <p:cNvSpPr>
            <a:spLocks noGrp="1"/>
          </p:cNvSpPr>
          <p:nvPr>
            <p:ph idx="1"/>
          </p:nvPr>
        </p:nvSpPr>
        <p:spPr>
          <a:xfrm>
            <a:off x="223503" y="1412776"/>
            <a:ext cx="6347048" cy="3489251"/>
          </a:xfrm>
        </p:spPr>
        <p:txBody>
          <a:bodyPr>
            <a:normAutofit lnSpcReduction="10000"/>
          </a:bodyPr>
          <a:lstStyle/>
          <a:p>
            <a:pPr marL="0" indent="0">
              <a:buNone/>
            </a:pPr>
            <a:r>
              <a:rPr lang="ru-RU" dirty="0"/>
              <a:t>Не ветры веют буйные, </a:t>
            </a:r>
            <a:endParaRPr lang="ru-RU" dirty="0" smtClean="0"/>
          </a:p>
          <a:p>
            <a:pPr marL="0" indent="0">
              <a:buNone/>
            </a:pPr>
            <a:r>
              <a:rPr lang="ru-RU" dirty="0" smtClean="0"/>
              <a:t>Не </a:t>
            </a:r>
            <a:r>
              <a:rPr lang="ru-RU" dirty="0"/>
              <a:t>мать-земля </a:t>
            </a:r>
            <a:r>
              <a:rPr lang="ru-RU" dirty="0" err="1"/>
              <a:t>колыше</a:t>
            </a:r>
            <a:r>
              <a:rPr lang="ru-RU" dirty="0"/>
              <a:t>(</a:t>
            </a:r>
            <a:r>
              <a:rPr lang="ru-RU" dirty="0" err="1"/>
              <a:t>тся</a:t>
            </a:r>
            <a:r>
              <a:rPr lang="ru-RU" dirty="0"/>
              <a:t>; </a:t>
            </a:r>
            <a:r>
              <a:rPr lang="ru-RU" dirty="0" err="1"/>
              <a:t>ться</a:t>
            </a:r>
            <a:r>
              <a:rPr lang="ru-RU" dirty="0"/>
              <a:t>?). </a:t>
            </a:r>
            <a:endParaRPr lang="ru-RU" dirty="0" smtClean="0"/>
          </a:p>
          <a:p>
            <a:pPr marL="0" indent="0">
              <a:buNone/>
            </a:pPr>
            <a:r>
              <a:rPr lang="ru-RU" dirty="0" smtClean="0"/>
              <a:t>Шумит</a:t>
            </a:r>
            <a:r>
              <a:rPr lang="ru-RU" dirty="0"/>
              <a:t>, </a:t>
            </a:r>
            <a:r>
              <a:rPr lang="ru-RU" dirty="0" smtClean="0"/>
              <a:t>поёт</a:t>
            </a:r>
            <a:r>
              <a:rPr lang="ru-RU" dirty="0"/>
              <a:t>, </a:t>
            </a:r>
            <a:r>
              <a:rPr lang="ru-RU" dirty="0" err="1"/>
              <a:t>ругае</a:t>
            </a:r>
            <a:r>
              <a:rPr lang="ru-RU" dirty="0"/>
              <a:t>(</a:t>
            </a:r>
            <a:r>
              <a:rPr lang="ru-RU" dirty="0" err="1"/>
              <a:t>тся</a:t>
            </a:r>
            <a:r>
              <a:rPr lang="ru-RU" dirty="0"/>
              <a:t>; </a:t>
            </a:r>
            <a:r>
              <a:rPr lang="ru-RU" dirty="0" err="1"/>
              <a:t>ться</a:t>
            </a:r>
            <a:r>
              <a:rPr lang="ru-RU" dirty="0"/>
              <a:t>?), </a:t>
            </a:r>
            <a:endParaRPr lang="ru-RU" dirty="0" smtClean="0"/>
          </a:p>
          <a:p>
            <a:pPr marL="0" indent="0">
              <a:buNone/>
            </a:pPr>
            <a:r>
              <a:rPr lang="ru-RU" dirty="0" err="1" smtClean="0"/>
              <a:t>Качае</a:t>
            </a:r>
            <a:r>
              <a:rPr lang="ru-RU" dirty="0" smtClean="0"/>
              <a:t>(</a:t>
            </a:r>
            <a:r>
              <a:rPr lang="ru-RU" dirty="0" err="1" smtClean="0"/>
              <a:t>тся</a:t>
            </a:r>
            <a:r>
              <a:rPr lang="ru-RU" dirty="0"/>
              <a:t>; </a:t>
            </a:r>
            <a:r>
              <a:rPr lang="ru-RU" dirty="0" err="1"/>
              <a:t>ться</a:t>
            </a:r>
            <a:r>
              <a:rPr lang="ru-RU" dirty="0"/>
              <a:t>?), </a:t>
            </a:r>
            <a:r>
              <a:rPr lang="ru-RU" dirty="0" err="1" smtClean="0"/>
              <a:t>валяе</a:t>
            </a:r>
            <a:r>
              <a:rPr lang="ru-RU" dirty="0" smtClean="0"/>
              <a:t>(</a:t>
            </a:r>
            <a:r>
              <a:rPr lang="ru-RU" dirty="0" err="1" smtClean="0"/>
              <a:t>тся</a:t>
            </a:r>
            <a:r>
              <a:rPr lang="ru-RU" dirty="0"/>
              <a:t>; </a:t>
            </a:r>
            <a:r>
              <a:rPr lang="ru-RU" dirty="0" err="1"/>
              <a:t>ться</a:t>
            </a:r>
            <a:r>
              <a:rPr lang="ru-RU" dirty="0" smtClean="0"/>
              <a:t>?),</a:t>
            </a:r>
          </a:p>
          <a:p>
            <a:pPr marL="0" indent="0">
              <a:buNone/>
            </a:pPr>
            <a:r>
              <a:rPr lang="ru-RU" dirty="0" err="1" smtClean="0"/>
              <a:t>Дерё</a:t>
            </a:r>
            <a:r>
              <a:rPr lang="ru-RU" dirty="0" smtClean="0"/>
              <a:t>(</a:t>
            </a:r>
            <a:r>
              <a:rPr lang="ru-RU" dirty="0" err="1" smtClean="0"/>
              <a:t>тся</a:t>
            </a:r>
            <a:r>
              <a:rPr lang="ru-RU" dirty="0"/>
              <a:t>; </a:t>
            </a:r>
            <a:r>
              <a:rPr lang="ru-RU" dirty="0" err="1"/>
              <a:t>ться</a:t>
            </a:r>
            <a:r>
              <a:rPr lang="ru-RU" dirty="0"/>
              <a:t>?) и </a:t>
            </a:r>
            <a:r>
              <a:rPr lang="ru-RU" dirty="0" err="1" smtClean="0"/>
              <a:t>целуе</a:t>
            </a:r>
            <a:r>
              <a:rPr lang="ru-RU" dirty="0" smtClean="0"/>
              <a:t>(</a:t>
            </a:r>
            <a:r>
              <a:rPr lang="ru-RU" dirty="0" err="1" smtClean="0"/>
              <a:t>тся</a:t>
            </a:r>
            <a:r>
              <a:rPr lang="ru-RU" dirty="0"/>
              <a:t>; </a:t>
            </a:r>
            <a:r>
              <a:rPr lang="ru-RU" dirty="0" err="1"/>
              <a:t>ться</a:t>
            </a:r>
            <a:r>
              <a:rPr lang="ru-RU" dirty="0"/>
              <a:t>?) </a:t>
            </a:r>
            <a:endParaRPr lang="ru-RU" dirty="0" smtClean="0"/>
          </a:p>
          <a:p>
            <a:pPr marL="0" indent="0">
              <a:buNone/>
            </a:pPr>
            <a:r>
              <a:rPr lang="ru-RU" dirty="0" smtClean="0"/>
              <a:t>На </a:t>
            </a:r>
            <a:r>
              <a:rPr lang="ru-RU" dirty="0"/>
              <a:t>празднике народ</a:t>
            </a:r>
          </a:p>
        </p:txBody>
      </p:sp>
      <p:sp>
        <p:nvSpPr>
          <p:cNvPr id="4" name="TextBox 3"/>
          <p:cNvSpPr txBox="1"/>
          <p:nvPr/>
        </p:nvSpPr>
        <p:spPr>
          <a:xfrm>
            <a:off x="107943" y="5229200"/>
            <a:ext cx="4392488" cy="1323439"/>
          </a:xfrm>
          <a:prstGeom prst="rect">
            <a:avLst/>
          </a:prstGeom>
          <a:noFill/>
        </p:spPr>
        <p:txBody>
          <a:bodyPr wrap="square" rtlCol="0">
            <a:spAutoFit/>
          </a:bodyPr>
          <a:lstStyle/>
          <a:p>
            <a:pPr algn="just"/>
            <a:r>
              <a:rPr lang="ru-RU" sz="1600" b="1" dirty="0" err="1">
                <a:solidFill>
                  <a:srgbClr val="FF0000"/>
                </a:solidFill>
                <a:latin typeface="Times New Roman" panose="02020603050405020304" pitchFamily="18" charset="0"/>
                <a:cs typeface="Times New Roman" panose="02020603050405020304" pitchFamily="18" charset="0"/>
              </a:rPr>
              <a:t>Я́рмарка</a:t>
            </a:r>
            <a:r>
              <a:rPr lang="ru-RU" sz="1600" b="1" dirty="0">
                <a:solidFill>
                  <a:srgbClr val="FF0000"/>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(польск</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jarmark</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ежегодный </a:t>
            </a:r>
            <a:r>
              <a:rPr lang="ru-RU" sz="1600" dirty="0" smtClean="0">
                <a:latin typeface="Times New Roman" panose="02020603050405020304" pitchFamily="18" charset="0"/>
                <a:cs typeface="Times New Roman" panose="02020603050405020304" pitchFamily="18" charset="0"/>
              </a:rPr>
              <a:t>рынок) </a:t>
            </a:r>
            <a:r>
              <a:rPr lang="ru-RU" sz="1600" dirty="0">
                <a:latin typeface="Times New Roman" panose="02020603050405020304" pitchFamily="18" charset="0"/>
                <a:cs typeface="Times New Roman" panose="02020603050405020304" pitchFamily="18" charset="0"/>
              </a:rPr>
              <a:t>— регулярные торжища широкого значения: рынок, регулярно, периодически организуемый в традиционно определённом месте; сезонная распродажа товаров одного или многих видов</a:t>
            </a:r>
          </a:p>
        </p:txBody>
      </p:sp>
      <p:pic>
        <p:nvPicPr>
          <p:cNvPr id="3074" name="Picture 2" descr="C:\Users\Ничкова ТА\YandexDisk\Скриншоты\2016-04-16_12-31-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4015295"/>
            <a:ext cx="4499992" cy="283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31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214313" y="214313"/>
            <a:ext cx="3121025" cy="523875"/>
          </a:xfrm>
          <a:prstGeom prst="rect">
            <a:avLst/>
          </a:prstGeom>
          <a:noFill/>
          <a:ln w="9525">
            <a:noFill/>
            <a:miter lim="800000"/>
            <a:headEnd/>
            <a:tailEnd/>
          </a:ln>
        </p:spPr>
        <p:txBody>
          <a:bodyPr wrap="none">
            <a:spAutoFit/>
          </a:bodyPr>
          <a:lstStyle/>
          <a:p>
            <a:pPr fontAlgn="base">
              <a:spcBef>
                <a:spcPct val="0"/>
              </a:spcBef>
              <a:spcAft>
                <a:spcPct val="0"/>
              </a:spcAft>
              <a:defRPr/>
            </a:pPr>
            <a:r>
              <a:rPr kumimoji="1" lang="ru-RU" sz="2800" dirty="0">
                <a:solidFill>
                  <a:srgbClr val="FF0000"/>
                </a:solidFill>
                <a:effectLst>
                  <a:outerShdw blurRad="38100" dist="38100" dir="2700000" algn="tl">
                    <a:srgbClr val="000000">
                      <a:alpha val="43137"/>
                    </a:srgbClr>
                  </a:outerShdw>
                </a:effectLst>
              </a:rPr>
              <a:t>Надеяться на авось</a:t>
            </a:r>
          </a:p>
        </p:txBody>
      </p:sp>
      <p:pic>
        <p:nvPicPr>
          <p:cNvPr id="9219" name="Рисунок 2" descr="http://russian7.ru/wp-content/uploads/2013/02/авось.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85750"/>
            <a:ext cx="4738688"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3"/>
          <p:cNvSpPr>
            <a:spLocks noChangeArrowheads="1"/>
          </p:cNvSpPr>
          <p:nvPr/>
        </p:nvSpPr>
        <p:spPr bwMode="auto">
          <a:xfrm>
            <a:off x="285750" y="857250"/>
            <a:ext cx="37147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fontAlgn="base" hangingPunct="1">
              <a:spcBef>
                <a:spcPct val="0"/>
              </a:spcBef>
              <a:spcAft>
                <a:spcPct val="0"/>
              </a:spcAft>
            </a:pPr>
            <a:r>
              <a:rPr lang="ru-RU" altLang="ru-RU" sz="2200" dirty="0" smtClean="0">
                <a:solidFill>
                  <a:srgbClr val="333333"/>
                </a:solidFill>
              </a:rPr>
              <a:t>Русский авось – понятие настолько прочно укоренившееся в нашем подсознании, что оно почти стало чертой национального характера. Частенько мы откладываем решение важных проблем, надеясь на авось, на удачу, на Бога… Прагматичный европеец вряд ли поймет такое поведение. Однако, эта наша привычка указывает на то, что русский человек – по природе своей оптимист. </a:t>
            </a:r>
            <a:r>
              <a:rPr lang="ru-RU" altLang="ru-RU" sz="2200" b="1" dirty="0" smtClean="0">
                <a:solidFill>
                  <a:srgbClr val="333333"/>
                </a:solidFill>
              </a:rPr>
              <a:t>Авось, повезет!</a:t>
            </a:r>
          </a:p>
        </p:txBody>
      </p:sp>
    </p:spTree>
    <p:extLst>
      <p:ext uri="{BB962C8B-B14F-4D97-AF65-F5344CB8AC3E}">
        <p14:creationId xmlns:p14="http://schemas.microsoft.com/office/powerpoint/2010/main" val="1293976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Заголовок 1"/>
          <p:cNvSpPr>
            <a:spLocks noGrp="1"/>
          </p:cNvSpPr>
          <p:nvPr>
            <p:ph type="title"/>
          </p:nvPr>
        </p:nvSpPr>
        <p:spPr>
          <a:xfrm>
            <a:off x="0" y="28503"/>
            <a:ext cx="5976937" cy="719807"/>
          </a:xfrm>
        </p:spPr>
        <p:txBody>
          <a:bodyPr/>
          <a:lstStyle/>
          <a:p>
            <a:pPr eaLnBrk="1" hangingPunct="1"/>
            <a:r>
              <a:rPr lang="ru-RU" altLang="ru-RU" sz="2400" dirty="0" smtClean="0"/>
              <a:t>Вспомним задачи, которые вы поставили. Выполнены ли они?</a:t>
            </a:r>
          </a:p>
        </p:txBody>
      </p:sp>
      <p:sp>
        <p:nvSpPr>
          <p:cNvPr id="4" name="Прямоугольник 3"/>
          <p:cNvSpPr/>
          <p:nvPr/>
        </p:nvSpPr>
        <p:spPr>
          <a:xfrm>
            <a:off x="5888045" y="-14288"/>
            <a:ext cx="3240087" cy="646113"/>
          </a:xfrm>
          <a:prstGeom prst="rect">
            <a:avLst/>
          </a:prstGeom>
        </p:spPr>
        <p:txBody>
          <a:bodyPr>
            <a:spAutoFit/>
          </a:bodyPr>
          <a:lstStyle/>
          <a:p>
            <a:pPr>
              <a:defRPr/>
            </a:pPr>
            <a:r>
              <a:rPr lang="ru-RU" altLang="ru-RU" sz="3600" b="1" i="1" kern="0" dirty="0" err="1">
                <a:solidFill>
                  <a:srgbClr val="FF0000"/>
                </a:solidFill>
                <a:latin typeface="Arial"/>
                <a:cs typeface="Arial" charset="0"/>
              </a:rPr>
              <a:t>РефлЕксия</a:t>
            </a:r>
            <a:endParaRPr lang="ru-RU" sz="3600" kern="0" dirty="0">
              <a:solidFill>
                <a:srgbClr val="FF0000"/>
              </a:solidFill>
              <a:cs typeface="Arial" charset="0"/>
            </a:endParaRPr>
          </a:p>
        </p:txBody>
      </p:sp>
      <p:sp>
        <p:nvSpPr>
          <p:cNvPr id="115716" name="Прямоугольник 2"/>
          <p:cNvSpPr>
            <a:spLocks noChangeArrowheads="1"/>
          </p:cNvSpPr>
          <p:nvPr/>
        </p:nvSpPr>
        <p:spPr bwMode="auto">
          <a:xfrm>
            <a:off x="217486" y="692696"/>
            <a:ext cx="8799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r>
              <a:rPr lang="ru-RU" altLang="ru-RU" dirty="0" smtClean="0">
                <a:solidFill>
                  <a:srgbClr val="000000"/>
                </a:solidFill>
                <a:latin typeface="Times New Roman" pitchFamily="18" charset="0"/>
                <a:cs typeface="Times New Roman" pitchFamily="18" charset="0"/>
              </a:rPr>
              <a:t>Выберите фразеологизм, который </a:t>
            </a:r>
            <a:r>
              <a:rPr lang="ru-RU" altLang="ru-RU" b="1" dirty="0" smtClean="0">
                <a:solidFill>
                  <a:srgbClr val="000000"/>
                </a:solidFill>
                <a:latin typeface="Times New Roman" pitchFamily="18" charset="0"/>
                <a:cs typeface="Times New Roman" pitchFamily="18" charset="0"/>
              </a:rPr>
              <a:t>характеризует вашу работу сегодня на уроке</a:t>
            </a:r>
            <a:r>
              <a:rPr lang="ru-RU" altLang="ru-RU" dirty="0" smtClean="0">
                <a:solidFill>
                  <a:srgbClr val="000000"/>
                </a:solidFill>
                <a:latin typeface="Times New Roman" pitchFamily="18" charset="0"/>
                <a:cs typeface="Times New Roman" pitchFamily="18" charset="0"/>
              </a:rPr>
              <a:t>:</a:t>
            </a:r>
          </a:p>
          <a:p>
            <a:pPr eaLnBrk="1" fontAlgn="base" hangingPunct="1">
              <a:spcBef>
                <a:spcPct val="0"/>
              </a:spcBef>
              <a:spcAft>
                <a:spcPct val="0"/>
              </a:spcAft>
              <a:defRPr/>
            </a:pPr>
            <a:r>
              <a:rPr lang="ru-RU" altLang="ru-RU" b="1" dirty="0" smtClean="0">
                <a:solidFill>
                  <a:srgbClr val="000000"/>
                </a:solidFill>
                <a:latin typeface="Times New Roman" pitchFamily="18" charset="0"/>
                <a:cs typeface="Times New Roman" pitchFamily="18" charset="0"/>
              </a:rPr>
              <a:t>- Шевелить мозгами</a:t>
            </a:r>
            <a:endParaRPr lang="ru-RU" altLang="ru-RU" sz="2000" b="1" dirty="0" smtClean="0">
              <a:solidFill>
                <a:srgbClr val="000000"/>
              </a:solidFill>
              <a:latin typeface="Times New Roman" pitchFamily="18" charset="0"/>
              <a:cs typeface="Times New Roman" pitchFamily="18" charset="0"/>
            </a:endParaRPr>
          </a:p>
          <a:p>
            <a:pPr eaLnBrk="1" fontAlgn="base" hangingPunct="1">
              <a:spcBef>
                <a:spcPct val="0"/>
              </a:spcBef>
              <a:spcAft>
                <a:spcPct val="0"/>
              </a:spcAft>
              <a:defRPr/>
            </a:pPr>
            <a:r>
              <a:rPr lang="ru-RU" altLang="ru-RU" b="1" dirty="0" smtClean="0">
                <a:solidFill>
                  <a:srgbClr val="000000"/>
                </a:solidFill>
                <a:latin typeface="Times New Roman" pitchFamily="18" charset="0"/>
                <a:cs typeface="Times New Roman" pitchFamily="18" charset="0"/>
              </a:rPr>
              <a:t>- Краем  уха</a:t>
            </a:r>
            <a:endParaRPr lang="ru-RU" altLang="ru-RU" sz="2000" b="1" dirty="0" smtClean="0">
              <a:solidFill>
                <a:srgbClr val="000000"/>
              </a:solidFill>
              <a:latin typeface="Times New Roman" pitchFamily="18" charset="0"/>
              <a:cs typeface="Times New Roman" pitchFamily="18" charset="0"/>
            </a:endParaRPr>
          </a:p>
          <a:p>
            <a:pPr eaLnBrk="1" fontAlgn="base" hangingPunct="1">
              <a:spcBef>
                <a:spcPct val="0"/>
              </a:spcBef>
              <a:spcAft>
                <a:spcPct val="0"/>
              </a:spcAft>
              <a:defRPr/>
            </a:pPr>
            <a:r>
              <a:rPr lang="ru-RU" altLang="ru-RU" b="1" dirty="0" smtClean="0">
                <a:solidFill>
                  <a:srgbClr val="000000"/>
                </a:solidFill>
                <a:latin typeface="Times New Roman" pitchFamily="18" charset="0"/>
                <a:cs typeface="Times New Roman" pitchFamily="18" charset="0"/>
              </a:rPr>
              <a:t>- Хлопать  ушами</a:t>
            </a:r>
            <a:endParaRPr lang="ru-RU" altLang="ru-RU" b="1" dirty="0" smtClean="0">
              <a:solidFill>
                <a:srgbClr val="000000"/>
              </a:solidFill>
              <a:latin typeface="Calibri" pitchFamily="34" charset="0"/>
              <a:cs typeface="Arial" charset="0"/>
            </a:endParaRPr>
          </a:p>
        </p:txBody>
      </p:sp>
      <p:pic>
        <p:nvPicPr>
          <p:cNvPr id="128005" name="Picture 2" descr="C:\Users\Ничкова ТА\YandexDisk\Скриншоты\2015-11-27 20-28-06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29231"/>
            <a:ext cx="2952328" cy="25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3" descr="C:\Users\Ничкова ТА\YandexDisk\Скриншоты\2015-11-27 20-30-49 Скриншот экрана.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92846"/>
            <a:ext cx="1726188" cy="25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4" descr="C:\Users\Ничкова ТА\YandexDisk\Скриншоты\2015-11-27 20-35-56 Скриншот экран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907024"/>
            <a:ext cx="2736304" cy="258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827584" y="4581128"/>
            <a:ext cx="4572000" cy="2308324"/>
          </a:xfrm>
          <a:prstGeom prst="rect">
            <a:avLst/>
          </a:prstGeom>
        </p:spPr>
        <p:txBody>
          <a:bodyPr>
            <a:spAutoFit/>
          </a:bodyPr>
          <a:lstStyle/>
          <a:p>
            <a:r>
              <a:rPr lang="ru-RU" sz="2400" b="1" dirty="0">
                <a:solidFill>
                  <a:prstClr val="black"/>
                </a:solidFill>
              </a:rPr>
              <a:t>Мне удалось…</a:t>
            </a:r>
          </a:p>
          <a:p>
            <a:r>
              <a:rPr lang="ru-RU" sz="2400" b="1" dirty="0">
                <a:solidFill>
                  <a:prstClr val="black"/>
                </a:solidFill>
              </a:rPr>
              <a:t>Меня удивило…</a:t>
            </a:r>
          </a:p>
          <a:p>
            <a:r>
              <a:rPr lang="ru-RU" sz="2400" b="1" dirty="0">
                <a:solidFill>
                  <a:prstClr val="black"/>
                </a:solidFill>
              </a:rPr>
              <a:t>Мне понравилось…</a:t>
            </a:r>
          </a:p>
          <a:p>
            <a:r>
              <a:rPr lang="ru-RU" sz="2400" b="1" dirty="0">
                <a:solidFill>
                  <a:prstClr val="black"/>
                </a:solidFill>
              </a:rPr>
              <a:t>Я доволен…</a:t>
            </a:r>
          </a:p>
          <a:p>
            <a:r>
              <a:rPr lang="ru-RU" sz="2400" b="1" dirty="0">
                <a:solidFill>
                  <a:prstClr val="black"/>
                </a:solidFill>
              </a:rPr>
              <a:t>Я считаю, что поработал…</a:t>
            </a:r>
          </a:p>
          <a:p>
            <a:r>
              <a:rPr lang="ru-RU" sz="2400" b="1" dirty="0">
                <a:solidFill>
                  <a:prstClr val="black"/>
                </a:solidFill>
              </a:rPr>
              <a:t>Мне было трудно…</a:t>
            </a:r>
          </a:p>
        </p:txBody>
      </p:sp>
    </p:spTree>
    <p:extLst>
      <p:ext uri="{BB962C8B-B14F-4D97-AF65-F5344CB8AC3E}">
        <p14:creationId xmlns:p14="http://schemas.microsoft.com/office/powerpoint/2010/main" val="27031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Ничкова ТА\YandexDisk\Скриншоты\2015-11-27 17-50-05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3" y="0"/>
            <a:ext cx="3168352" cy="27441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5224" y="2749098"/>
            <a:ext cx="3168352" cy="1754326"/>
          </a:xfrm>
          <a:prstGeom prst="rect">
            <a:avLst/>
          </a:prstGeom>
        </p:spPr>
        <p:txBody>
          <a:bodyPr wrap="square">
            <a:spAutoFit/>
          </a:bodyPr>
          <a:lstStyle/>
          <a:p>
            <a:pPr algn="just"/>
            <a:r>
              <a:rPr lang="ru-RU" dirty="0" smtClean="0">
                <a:solidFill>
                  <a:prstClr val="black"/>
                </a:solidFill>
              </a:rPr>
              <a:t>Книгу </a:t>
            </a:r>
            <a:r>
              <a:rPr lang="ru-RU" dirty="0">
                <a:solidFill>
                  <a:prstClr val="black"/>
                </a:solidFill>
              </a:rPr>
              <a:t>«Азбука Ямала» Василий Алексеевич </a:t>
            </a:r>
            <a:r>
              <a:rPr lang="ru-RU" dirty="0" smtClean="0">
                <a:solidFill>
                  <a:prstClr val="black"/>
                </a:solidFill>
              </a:rPr>
              <a:t>Быковский написал </a:t>
            </a:r>
            <a:r>
              <a:rPr lang="ru-RU" dirty="0">
                <a:solidFill>
                  <a:prstClr val="black"/>
                </a:solidFill>
              </a:rPr>
              <a:t>для детей  Севера, чтобы они могли больше узнать о жизни друг </a:t>
            </a:r>
            <a:r>
              <a:rPr lang="ru-RU" dirty="0" smtClean="0">
                <a:solidFill>
                  <a:prstClr val="black"/>
                </a:solidFill>
              </a:rPr>
              <a:t>друга.</a:t>
            </a:r>
            <a:endParaRPr lang="ru-RU" dirty="0">
              <a:solidFill>
                <a:prstClr val="black"/>
              </a:solidFill>
            </a:endParaRPr>
          </a:p>
        </p:txBody>
      </p:sp>
      <p:pic>
        <p:nvPicPr>
          <p:cNvPr id="3075" name="Picture 3" descr="C:\Users\Ничкова ТА\YandexDisk\Скриншоты\2015-11-27 17-57-29 Скриншот экрана.png"/>
          <p:cNvPicPr>
            <a:picLocks noChangeAspect="1" noChangeArrowheads="1"/>
          </p:cNvPicPr>
          <p:nvPr/>
        </p:nvPicPr>
        <p:blipFill rotWithShape="1">
          <a:blip r:embed="rId4">
            <a:extLst>
              <a:ext uri="{28A0092B-C50C-407E-A947-70E740481C1C}">
                <a14:useLocalDpi xmlns:a14="http://schemas.microsoft.com/office/drawing/2010/main" val="0"/>
              </a:ext>
            </a:extLst>
          </a:blip>
          <a:srcRect r="62680"/>
          <a:stretch/>
        </p:blipFill>
        <p:spPr bwMode="auto">
          <a:xfrm>
            <a:off x="3332875" y="0"/>
            <a:ext cx="2357175" cy="45365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4927027"/>
            <a:ext cx="5328592" cy="1804749"/>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b="1" dirty="0" smtClean="0">
                <a:solidFill>
                  <a:prstClr val="black"/>
                </a:solidFill>
              </a:rPr>
              <a:t>Задание 1:</a:t>
            </a:r>
            <a:r>
              <a:rPr lang="ru-RU" dirty="0" smtClean="0">
                <a:solidFill>
                  <a:prstClr val="black"/>
                </a:solidFill>
              </a:rPr>
              <a:t> </a:t>
            </a:r>
            <a:r>
              <a:rPr lang="ru-RU" sz="2000" b="1" dirty="0" smtClean="0">
                <a:solidFill>
                  <a:srgbClr val="FF0000"/>
                </a:solidFill>
              </a:rPr>
              <a:t>«На   просторах   Ямала»</a:t>
            </a:r>
          </a:p>
          <a:p>
            <a:pPr algn="just"/>
            <a:r>
              <a:rPr lang="ru-RU" sz="2000" dirty="0">
                <a:solidFill>
                  <a:prstClr val="black"/>
                </a:solidFill>
              </a:rPr>
              <a:t>И</a:t>
            </a:r>
            <a:r>
              <a:rPr lang="ru-RU" sz="2000" dirty="0" smtClean="0">
                <a:solidFill>
                  <a:prstClr val="black"/>
                </a:solidFill>
              </a:rPr>
              <a:t>спользуя материал книги, подготовьте  1 слайд с информацией о герое </a:t>
            </a:r>
            <a:r>
              <a:rPr lang="ru-RU" sz="2000" dirty="0">
                <a:solidFill>
                  <a:prstClr val="black"/>
                </a:solidFill>
              </a:rPr>
              <a:t>э</a:t>
            </a:r>
            <a:r>
              <a:rPr lang="ru-RU" sz="2000" dirty="0" smtClean="0">
                <a:solidFill>
                  <a:prstClr val="black"/>
                </a:solidFill>
              </a:rPr>
              <a:t>нциклопедии, составьте предложение, подберите к нему задание</a:t>
            </a:r>
            <a:endParaRPr lang="ru-RU" sz="2000" dirty="0">
              <a:solidFill>
                <a:prstClr val="black"/>
              </a:solidFill>
            </a:endParaRPr>
          </a:p>
        </p:txBody>
      </p:sp>
      <p:pic>
        <p:nvPicPr>
          <p:cNvPr id="3076" name="Picture 4" descr="C:\Users\Ничкова ТА\Desktop\в 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627" y="1589844"/>
            <a:ext cx="3267653" cy="512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69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FF0000"/>
                </a:solidFill>
              </a:rPr>
              <a:t>Спасибо за работу!</a:t>
            </a:r>
            <a:endParaRPr lang="ru-RU" sz="7200" b="1" dirty="0">
              <a:solidFill>
                <a:srgbClr val="FF0000"/>
              </a:solidFill>
            </a:endParaRPr>
          </a:p>
        </p:txBody>
      </p:sp>
      <p:pic>
        <p:nvPicPr>
          <p:cNvPr id="1026" name="Picture 2" descr="C:\Users\Ничкова ТА\Desktop\b6692a62a15acb77ba734bbe35cd4a6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84784"/>
            <a:ext cx="2952328" cy="26404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Ничкова ТА\YandexDisk\Скриншоты\2015-11-26 16-56-13 Скриншот экрана.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648" y="4869160"/>
            <a:ext cx="3168352" cy="18346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Ничкова ТА\YandexDisk\Скриншоты\2015-11-26 16-59-00 Скриншот экрана.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861048"/>
            <a:ext cx="3013693" cy="269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77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72816"/>
            <a:ext cx="7772400" cy="1470025"/>
          </a:xfrm>
        </p:spPr>
        <p:txBody>
          <a:bodyPr>
            <a:normAutofit/>
          </a:bodyPr>
          <a:lstStyle/>
          <a:p>
            <a:r>
              <a:rPr lang="ru-RU" b="1" dirty="0" smtClean="0"/>
              <a:t>Девятнадцатое апреля</a:t>
            </a:r>
            <a:br>
              <a:rPr lang="ru-RU" b="1" dirty="0" smtClean="0"/>
            </a:br>
            <a:r>
              <a:rPr lang="ru-RU" b="1" dirty="0" smtClean="0"/>
              <a:t>Классная работа</a:t>
            </a:r>
            <a:endParaRPr lang="ru-RU" b="1" dirty="0"/>
          </a:p>
        </p:txBody>
      </p:sp>
      <p:sp>
        <p:nvSpPr>
          <p:cNvPr id="3" name="Подзаголовок 2"/>
          <p:cNvSpPr>
            <a:spLocks noGrp="1"/>
          </p:cNvSpPr>
          <p:nvPr>
            <p:ph type="subTitle" idx="1"/>
          </p:nvPr>
        </p:nvSpPr>
        <p:spPr/>
        <p:txBody>
          <a:bodyPr>
            <a:normAutofit/>
          </a:bodyPr>
          <a:lstStyle/>
          <a:p>
            <a:r>
              <a:rPr lang="ru-RU" sz="9600" b="1" dirty="0" smtClean="0">
                <a:solidFill>
                  <a:srgbClr val="FF0000"/>
                </a:solidFill>
              </a:rPr>
              <a:t>?</a:t>
            </a:r>
            <a:endParaRPr lang="ru-RU" sz="9600" b="1" dirty="0">
              <a:solidFill>
                <a:srgbClr val="FF0000"/>
              </a:solidFill>
            </a:endParaRPr>
          </a:p>
        </p:txBody>
      </p:sp>
    </p:spTree>
    <p:extLst>
      <p:ext uri="{BB962C8B-B14F-4D97-AF65-F5344CB8AC3E}">
        <p14:creationId xmlns:p14="http://schemas.microsoft.com/office/powerpoint/2010/main" val="34841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28800"/>
            <a:ext cx="8229600" cy="562074"/>
          </a:xfrm>
        </p:spPr>
        <p:txBody>
          <a:bodyPr>
            <a:normAutofit fontScale="90000"/>
          </a:bodyPr>
          <a:lstStyle/>
          <a:p>
            <a:r>
              <a:rPr lang="ru-RU" sz="3600" b="1" dirty="0">
                <a:solidFill>
                  <a:srgbClr val="FF0000"/>
                </a:solidFill>
              </a:rPr>
              <a:t>Планируемые </a:t>
            </a:r>
            <a:r>
              <a:rPr lang="ru-RU" sz="3600" b="1" dirty="0" smtClean="0">
                <a:solidFill>
                  <a:srgbClr val="FF0000"/>
                </a:solidFill>
              </a:rPr>
              <a:t>образовательные </a:t>
            </a:r>
            <a:r>
              <a:rPr lang="ru-RU" sz="3600" b="1" dirty="0">
                <a:solidFill>
                  <a:srgbClr val="FF0000"/>
                </a:solidFill>
              </a:rPr>
              <a:t>результаты</a:t>
            </a:r>
            <a:r>
              <a:rPr lang="ru-RU" dirty="0"/>
              <a:t/>
            </a:r>
            <a:br>
              <a:rPr lang="ru-RU" dirty="0"/>
            </a:br>
            <a:endParaRPr lang="ru-RU" dirty="0"/>
          </a:p>
        </p:txBody>
      </p:sp>
      <p:sp>
        <p:nvSpPr>
          <p:cNvPr id="3" name="Объект 2"/>
          <p:cNvSpPr>
            <a:spLocks noGrp="1"/>
          </p:cNvSpPr>
          <p:nvPr>
            <p:ph idx="1"/>
          </p:nvPr>
        </p:nvSpPr>
        <p:spPr>
          <a:xfrm>
            <a:off x="107504" y="1844824"/>
            <a:ext cx="8856984" cy="5328592"/>
          </a:xfrm>
        </p:spPr>
        <p:txBody>
          <a:bodyPr>
            <a:normAutofit fontScale="70000" lnSpcReduction="20000"/>
          </a:bodyPr>
          <a:lstStyle/>
          <a:p>
            <a:pPr algn="just"/>
            <a:r>
              <a:rPr lang="ru-RU" b="1" dirty="0"/>
              <a:t>Предметные </a:t>
            </a:r>
            <a:r>
              <a:rPr lang="ru-RU" dirty="0"/>
              <a:t>(объем освоения и уровень владения компетенциями): знать об условиях выбора написания -ТСЯ и -ТЬСЯ в глаголах; произношении [</a:t>
            </a:r>
            <a:r>
              <a:rPr lang="ru-RU" dirty="0" err="1"/>
              <a:t>ца</a:t>
            </a:r>
            <a:r>
              <a:rPr lang="ru-RU" dirty="0"/>
              <a:t>] на месте -ТСЯ и -ТЬСЯ; уметь правильно произносить глаголы на -ТСЯ и -ТЬСЯ; правильно ставить вопрос к </a:t>
            </a:r>
            <a:r>
              <a:rPr lang="ru-RU" dirty="0" smtClean="0"/>
              <a:t>изучаемым </a:t>
            </a:r>
            <a:r>
              <a:rPr lang="ru-RU" dirty="0"/>
              <a:t>глаголам; безошибочно писать -ТСЯ или -ТЬСЯ в глаголах; графически обозначать условия выбора правильного написания; употреблять в речи глаголы на -ТСЯ и -ТЬСЯ.</a:t>
            </a:r>
          </a:p>
          <a:p>
            <a:pPr algn="just"/>
            <a:r>
              <a:rPr lang="ru-RU" b="1" dirty="0" err="1"/>
              <a:t>Метапредметные</a:t>
            </a:r>
            <a:r>
              <a:rPr lang="ru-RU" b="1" dirty="0"/>
              <a:t> </a:t>
            </a:r>
            <a:r>
              <a:rPr lang="ru-RU" dirty="0"/>
              <a:t>(компоненты культурно-</a:t>
            </a:r>
            <a:r>
              <a:rPr lang="ru-RU" dirty="0" err="1"/>
              <a:t>компетентностного</a:t>
            </a:r>
            <a:r>
              <a:rPr lang="ru-RU" dirty="0"/>
              <a:t> опыта/приобретенная компетентность): овладение приемами отбора и систематизации материала на определенную тему; умение вести самостоятельный поиск информации; способность к </a:t>
            </a:r>
            <a:r>
              <a:rPr lang="ru-RU" dirty="0" smtClean="0"/>
              <a:t>преобразованию</a:t>
            </a:r>
            <a:r>
              <a:rPr lang="ru-RU" dirty="0"/>
              <a:t>, сохранению и передаче информации, полученной в результате чтения или </a:t>
            </a:r>
            <a:r>
              <a:rPr lang="ru-RU" dirty="0" err="1"/>
              <a:t>аудирования</a:t>
            </a:r>
            <a:r>
              <a:rPr lang="ru-RU" dirty="0"/>
              <a:t>.</a:t>
            </a:r>
          </a:p>
          <a:p>
            <a:pPr algn="just"/>
            <a:r>
              <a:rPr lang="ru-RU" b="1" dirty="0"/>
              <a:t>Личностные:</a:t>
            </a:r>
            <a:r>
              <a:rPr lang="ru-RU" dirty="0"/>
              <a:t> понимание определяющей роли родного языка в развитии интеллектуальных, творческих способностей и моральных качеств личности, его значения в процессе получения школьного образования</a:t>
            </a:r>
          </a:p>
        </p:txBody>
      </p:sp>
      <p:sp>
        <p:nvSpPr>
          <p:cNvPr id="6" name="Прямоугольник 5"/>
          <p:cNvSpPr/>
          <p:nvPr/>
        </p:nvSpPr>
        <p:spPr>
          <a:xfrm>
            <a:off x="251520" y="188640"/>
            <a:ext cx="8784976" cy="1200329"/>
          </a:xfrm>
          <a:prstGeom prst="rect">
            <a:avLst/>
          </a:prstGeom>
        </p:spPr>
        <p:txBody>
          <a:bodyPr wrap="square">
            <a:spAutoFit/>
          </a:bodyPr>
          <a:lstStyle/>
          <a:p>
            <a:pPr algn="just"/>
            <a:r>
              <a:rPr lang="ru-RU" b="1" dirty="0">
                <a:solidFill>
                  <a:prstClr val="black"/>
                </a:solidFill>
              </a:rPr>
              <a:t>Цель деятельности учителя: </a:t>
            </a:r>
            <a:r>
              <a:rPr lang="ru-RU" dirty="0" smtClean="0">
                <a:solidFill>
                  <a:prstClr val="black"/>
                </a:solidFill>
              </a:rPr>
              <a:t>актуализировать </a:t>
            </a:r>
            <a:r>
              <a:rPr lang="ru-RU" dirty="0">
                <a:solidFill>
                  <a:prstClr val="black"/>
                </a:solidFill>
              </a:rPr>
              <a:t>знания об известных учащимся правилах правописания -ТСЯ и -ТЬСЯ в глаголах; отработать умения правильно </a:t>
            </a:r>
            <a:r>
              <a:rPr lang="ru-RU" dirty="0" smtClean="0">
                <a:solidFill>
                  <a:prstClr val="black"/>
                </a:solidFill>
              </a:rPr>
              <a:t>писать </a:t>
            </a:r>
            <a:r>
              <a:rPr lang="ru-RU" dirty="0">
                <a:solidFill>
                  <a:prstClr val="black"/>
                </a:solidFill>
              </a:rPr>
              <a:t>частицу НЕ с глаголами; -ТЬ и -ЧЬ как варианты окончания неопределенной формы глагола; -ТЬ + -СЯ, -ЧЬ + -СЯ</a:t>
            </a:r>
          </a:p>
        </p:txBody>
      </p:sp>
    </p:spTree>
    <p:extLst>
      <p:ext uri="{BB962C8B-B14F-4D97-AF65-F5344CB8AC3E}">
        <p14:creationId xmlns:p14="http://schemas.microsoft.com/office/powerpoint/2010/main" val="219625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0" y="134209"/>
            <a:ext cx="648072" cy="1143000"/>
          </a:xfrm>
        </p:spPr>
        <p:txBody>
          <a:bodyPr/>
          <a:lstStyle/>
          <a:p>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a:xfrm>
            <a:off x="38140" y="1582097"/>
            <a:ext cx="7344816" cy="4525963"/>
          </a:xfrm>
        </p:spPr>
        <p:txBody>
          <a:bodyPr>
            <a:normAutofit/>
          </a:bodyPr>
          <a:lstStyle/>
          <a:p>
            <a:pPr marL="0" indent="0">
              <a:buNone/>
            </a:pPr>
            <a:r>
              <a:rPr lang="ru-RU" sz="2800" b="1" i="1" dirty="0">
                <a:latin typeface="Times New Roman" panose="02020603050405020304" pitchFamily="18" charset="0"/>
                <a:cs typeface="Times New Roman" panose="02020603050405020304" pitchFamily="18" charset="0"/>
              </a:rPr>
              <a:t>И начинает уставать вода</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И это означает близость снега.</a:t>
            </a:r>
          </a:p>
          <a:p>
            <a:pPr marL="0" indent="0">
              <a:buNone/>
            </a:pPr>
            <a:r>
              <a:rPr lang="ru-RU" sz="2800" dirty="0">
                <a:latin typeface="Times New Roman" panose="02020603050405020304" pitchFamily="18" charset="0"/>
                <a:cs typeface="Times New Roman" panose="02020603050405020304" pitchFamily="18" charset="0"/>
              </a:rPr>
              <a:t>Вода устала быть ручьями, быть дождем,</a:t>
            </a:r>
          </a:p>
          <a:p>
            <a:pPr marL="0" indent="0">
              <a:buNone/>
            </a:pPr>
            <a:r>
              <a:rPr lang="ru-RU" sz="2800" dirty="0">
                <a:latin typeface="Times New Roman" panose="02020603050405020304" pitchFamily="18" charset="0"/>
                <a:cs typeface="Times New Roman" panose="02020603050405020304" pitchFamily="18" charset="0"/>
              </a:rPr>
              <a:t>По корню </a:t>
            </a:r>
            <a:r>
              <a:rPr lang="ru-RU" sz="2800" dirty="0" err="1" smtClean="0">
                <a:latin typeface="Times New Roman" panose="02020603050405020304" pitchFamily="18" charset="0"/>
                <a:cs typeface="Times New Roman" panose="02020603050405020304" pitchFamily="18" charset="0"/>
              </a:rPr>
              <a:t>поднимат_ся</a:t>
            </a:r>
            <a:r>
              <a:rPr lang="ru-RU" sz="2800" dirty="0">
                <a:latin typeface="Times New Roman" panose="02020603050405020304" pitchFamily="18" charset="0"/>
                <a:cs typeface="Times New Roman" panose="02020603050405020304" pitchFamily="18" charset="0"/>
              </a:rPr>
              <a:t>, падать с неба.</a:t>
            </a:r>
          </a:p>
          <a:p>
            <a:pPr marL="0" indent="0">
              <a:buNone/>
            </a:pPr>
            <a:r>
              <a:rPr lang="ru-RU" sz="2800" dirty="0">
                <a:latin typeface="Times New Roman" panose="02020603050405020304" pitchFamily="18" charset="0"/>
                <a:cs typeface="Times New Roman" panose="02020603050405020304" pitchFamily="18" charset="0"/>
              </a:rPr>
              <a:t>Вода устала петь, устала течь,</a:t>
            </a:r>
          </a:p>
          <a:p>
            <a:pPr marL="0" indent="0">
              <a:buNone/>
            </a:pPr>
            <a:r>
              <a:rPr lang="ru-RU" sz="2800" dirty="0">
                <a:latin typeface="Times New Roman" panose="02020603050405020304" pitchFamily="18" charset="0"/>
                <a:cs typeface="Times New Roman" panose="02020603050405020304" pitchFamily="18" charset="0"/>
              </a:rPr>
              <a:t>Сиять, </a:t>
            </a:r>
            <a:r>
              <a:rPr lang="ru-RU" sz="2800" dirty="0" err="1" smtClean="0">
                <a:latin typeface="Times New Roman" panose="02020603050405020304" pitchFamily="18" charset="0"/>
                <a:cs typeface="Times New Roman" panose="02020603050405020304" pitchFamily="18" charset="0"/>
              </a:rPr>
              <a:t>струит_ся</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a:t>
            </a:r>
            <a:r>
              <a:rPr lang="ru-RU" sz="2800" dirty="0" err="1" smtClean="0">
                <a:latin typeface="Times New Roman" panose="02020603050405020304" pitchFamily="18" charset="0"/>
                <a:cs typeface="Times New Roman" panose="02020603050405020304" pitchFamily="18" charset="0"/>
              </a:rPr>
              <a:t>переливат_ся</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Ей хочется утратить речь, залечь</a:t>
            </a:r>
          </a:p>
          <a:p>
            <a:pPr marL="0" indent="0">
              <a:buNone/>
            </a:pPr>
            <a:r>
              <a:rPr lang="ru-RU" sz="2800" dirty="0" smtClean="0">
                <a:latin typeface="Times New Roman" panose="02020603050405020304" pitchFamily="18" charset="0"/>
                <a:cs typeface="Times New Roman" panose="02020603050405020304" pitchFamily="18" charset="0"/>
              </a:rPr>
              <a:t>И </a:t>
            </a:r>
            <a:r>
              <a:rPr lang="ru-RU" sz="2800" dirty="0">
                <a:latin typeface="Times New Roman" panose="02020603050405020304" pitchFamily="18" charset="0"/>
                <a:cs typeface="Times New Roman" panose="02020603050405020304" pitchFamily="18" charset="0"/>
              </a:rPr>
              <a:t>там, где залегла, там </a:t>
            </a:r>
            <a:r>
              <a:rPr lang="ru-RU" sz="2800" dirty="0" err="1" smtClean="0">
                <a:latin typeface="Times New Roman" panose="02020603050405020304" pitchFamily="18" charset="0"/>
                <a:cs typeface="Times New Roman" panose="02020603050405020304" pitchFamily="18" charset="0"/>
              </a:rPr>
              <a:t>остават_ся</a:t>
            </a:r>
            <a:r>
              <a:rPr lang="ru-RU"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827584" y="21004"/>
            <a:ext cx="8208912" cy="1464231"/>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dirty="0" smtClean="0"/>
              <a:t>- </a:t>
            </a:r>
            <a:r>
              <a:rPr lang="ru-RU" sz="2000" b="1" dirty="0" smtClean="0"/>
              <a:t>Прочитайте </a:t>
            </a:r>
            <a:r>
              <a:rPr lang="ru-RU" sz="2000" b="1" dirty="0"/>
              <a:t>стихотворение </a:t>
            </a:r>
            <a:r>
              <a:rPr lang="ru-RU" sz="2000" b="1" dirty="0" smtClean="0"/>
              <a:t>Давида </a:t>
            </a:r>
            <a:r>
              <a:rPr lang="ru-RU" sz="2000" b="1" dirty="0"/>
              <a:t>Самойлова.</a:t>
            </a:r>
          </a:p>
          <a:p>
            <a:pPr algn="just"/>
            <a:r>
              <a:rPr lang="ru-RU" sz="2000" b="1" dirty="0" smtClean="0"/>
              <a:t>- О </a:t>
            </a:r>
            <a:r>
              <a:rPr lang="ru-RU" sz="2000" b="1" dirty="0"/>
              <a:t>чем это стихотворение? </a:t>
            </a:r>
            <a:r>
              <a:rPr lang="ru-RU" sz="2000" b="1" dirty="0" smtClean="0"/>
              <a:t>Озаглавьте. Почему </a:t>
            </a:r>
            <a:r>
              <a:rPr lang="ru-RU" sz="2000" b="1" dirty="0"/>
              <a:t>оно так называется?</a:t>
            </a:r>
          </a:p>
          <a:p>
            <a:pPr algn="just"/>
            <a:r>
              <a:rPr lang="ru-RU" sz="2000" b="1" dirty="0" smtClean="0"/>
              <a:t>-О </a:t>
            </a:r>
            <a:r>
              <a:rPr lang="ru-RU" sz="2000" b="1" dirty="0"/>
              <a:t>каком времени года идет в нем речь? Объясните смысл </a:t>
            </a:r>
            <a:r>
              <a:rPr lang="ru-RU" sz="2000" b="1" dirty="0" smtClean="0"/>
              <a:t>первого предложения. Определите тип, стиль текста</a:t>
            </a:r>
            <a:endParaRPr lang="ru-RU" sz="2000" b="1" dirty="0"/>
          </a:p>
        </p:txBody>
      </p:sp>
      <p:sp>
        <p:nvSpPr>
          <p:cNvPr id="5" name="TextBox 4"/>
          <p:cNvSpPr txBox="1"/>
          <p:nvPr/>
        </p:nvSpPr>
        <p:spPr>
          <a:xfrm>
            <a:off x="6493058" y="3650059"/>
            <a:ext cx="2350131" cy="523220"/>
          </a:xfrm>
          <a:prstGeom prst="rect">
            <a:avLst/>
          </a:prstGeom>
          <a:noFill/>
        </p:spPr>
        <p:txBody>
          <a:bodyPr wrap="none" rtlCol="0">
            <a:spAutoFit/>
          </a:bodyPr>
          <a:lstStyle/>
          <a:p>
            <a:r>
              <a:rPr lang="ru-RU" sz="2800" b="1" dirty="0" smtClean="0">
                <a:solidFill>
                  <a:srgbClr val="FF0000"/>
                </a:solidFill>
              </a:rPr>
              <a:t>Перед снегом</a:t>
            </a:r>
            <a:endParaRPr lang="ru-RU" sz="2800" b="1" dirty="0">
              <a:solidFill>
                <a:srgbClr val="FF0000"/>
              </a:solidFill>
            </a:endParaRPr>
          </a:p>
        </p:txBody>
      </p:sp>
      <p:pic>
        <p:nvPicPr>
          <p:cNvPr id="1026" name="Picture 2" descr="C:\Users\Ничкова ТА\YandexDisk\Скриншоты\2016-04-16_09-37-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189" y="1687475"/>
            <a:ext cx="2509307" cy="1637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Ничкова ТА\YandexDisk\Скриншоты\2016-04-16_09-38-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124" y="4464648"/>
            <a:ext cx="3540873"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1515" y="5848671"/>
            <a:ext cx="5436096" cy="919401"/>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a:t>Выпишите из текста </a:t>
            </a:r>
            <a:r>
              <a:rPr lang="ru-RU" sz="2400" b="1" dirty="0" smtClean="0"/>
              <a:t>инфинитивы, объясните написание</a:t>
            </a:r>
            <a:endParaRPr lang="ru-RU" sz="2400" b="1" dirty="0"/>
          </a:p>
        </p:txBody>
      </p:sp>
    </p:spTree>
    <p:extLst>
      <p:ext uri="{BB962C8B-B14F-4D97-AF65-F5344CB8AC3E}">
        <p14:creationId xmlns:p14="http://schemas.microsoft.com/office/powerpoint/2010/main" val="23053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00496" y="1428736"/>
            <a:ext cx="4857784" cy="1143000"/>
          </a:xfrm>
        </p:spPr>
        <p:txBody>
          <a:bodyPr/>
          <a:lstStyle/>
          <a:p>
            <a:r>
              <a:rPr lang="ru-RU" b="1" dirty="0" smtClean="0"/>
              <a:t>Следствие </a:t>
            </a:r>
            <a:br>
              <a:rPr lang="ru-RU" b="1" dirty="0" smtClean="0"/>
            </a:br>
            <a:r>
              <a:rPr lang="ru-RU" b="1" dirty="0" smtClean="0"/>
              <a:t>по делу №174, 175</a:t>
            </a:r>
            <a:endParaRPr lang="ru-RU" b="1" dirty="0"/>
          </a:p>
        </p:txBody>
      </p:sp>
      <p:sp>
        <p:nvSpPr>
          <p:cNvPr id="3" name="Подзаголовок 2"/>
          <p:cNvSpPr>
            <a:spLocks noGrp="1"/>
          </p:cNvSpPr>
          <p:nvPr>
            <p:ph type="subTitle" idx="1"/>
          </p:nvPr>
        </p:nvSpPr>
        <p:spPr>
          <a:xfrm>
            <a:off x="1091575" y="4532060"/>
            <a:ext cx="7700718" cy="1771650"/>
          </a:xfrm>
        </p:spPr>
        <p:txBody>
          <a:bodyPr/>
          <a:lstStyle/>
          <a:p>
            <a:r>
              <a:rPr lang="ru-RU" sz="2400" dirty="0" smtClean="0"/>
              <a:t> </a:t>
            </a:r>
            <a:r>
              <a:rPr lang="ru-RU" sz="4800" b="1" dirty="0" smtClean="0">
                <a:solidFill>
                  <a:srgbClr val="FF0000"/>
                </a:solidFill>
              </a:rPr>
              <a:t>-ТСЯ и –ТЬСЯ в глаголах</a:t>
            </a:r>
            <a:endParaRPr lang="ru-RU" sz="4800" b="1" dirty="0">
              <a:solidFill>
                <a:srgbClr val="FF0000"/>
              </a:solidFill>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5536" y="260648"/>
            <a:ext cx="3816424" cy="4252891"/>
          </a:xfrm>
          <a:prstGeom prst="rect">
            <a:avLst/>
          </a:prstGeom>
          <a:noFill/>
          <a:ln w="9525">
            <a:noFill/>
            <a:miter lim="800000"/>
            <a:headEnd/>
            <a:tailEnd/>
          </a:ln>
          <a:effectLst/>
        </p:spPr>
      </p:pic>
      <p:sp>
        <p:nvSpPr>
          <p:cNvPr id="4" name="Скругленный прямоугольник 3"/>
          <p:cNvSpPr/>
          <p:nvPr/>
        </p:nvSpPr>
        <p:spPr>
          <a:xfrm>
            <a:off x="3131840" y="332656"/>
            <a:ext cx="565212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solidFill>
                  <a:srgbClr val="000000"/>
                </a:solidFill>
              </a:rPr>
              <a:t>	На уроках </a:t>
            </a:r>
            <a:r>
              <a:rPr lang="ru-RU" dirty="0">
                <a:solidFill>
                  <a:srgbClr val="000000"/>
                </a:solidFill>
              </a:rPr>
              <a:t>мы не только учимся грамотно писать</a:t>
            </a:r>
            <a:r>
              <a:rPr lang="ru-RU" dirty="0" smtClean="0">
                <a:solidFill>
                  <a:srgbClr val="000000"/>
                </a:solidFill>
              </a:rPr>
              <a:t>, но </a:t>
            </a:r>
            <a:r>
              <a:rPr lang="ru-RU" dirty="0">
                <a:solidFill>
                  <a:srgbClr val="000000"/>
                </a:solidFill>
              </a:rPr>
              <a:t>и открываем </a:t>
            </a:r>
            <a:r>
              <a:rPr lang="ru-RU" b="1" dirty="0">
                <a:solidFill>
                  <a:srgbClr val="000000"/>
                </a:solidFill>
              </a:rPr>
              <a:t>тайны русской грамматики</a:t>
            </a:r>
          </a:p>
        </p:txBody>
      </p:sp>
    </p:spTree>
    <p:extLst>
      <p:ext uri="{BB962C8B-B14F-4D97-AF65-F5344CB8AC3E}">
        <p14:creationId xmlns:p14="http://schemas.microsoft.com/office/powerpoint/2010/main" val="212407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554562"/>
            <a:ext cx="6322515" cy="1143000"/>
          </a:xfrm>
        </p:spPr>
        <p:txBody>
          <a:bodyPr/>
          <a:lstStyle/>
          <a:p>
            <a:r>
              <a:rPr lang="ru-RU" dirty="0" smtClean="0"/>
              <a:t>Сегодня на уроке я </a:t>
            </a:r>
            <a:r>
              <a:rPr lang="ru-RU" b="1" dirty="0" smtClean="0">
                <a:solidFill>
                  <a:srgbClr val="FF0000"/>
                </a:solidFill>
              </a:rPr>
              <a:t>хочу</a:t>
            </a:r>
            <a:endParaRPr lang="ru-RU" b="1" dirty="0">
              <a:solidFill>
                <a:srgbClr val="FF0000"/>
              </a:solidFill>
            </a:endParaRPr>
          </a:p>
        </p:txBody>
      </p:sp>
      <p:sp>
        <p:nvSpPr>
          <p:cNvPr id="3" name="Объект 2"/>
          <p:cNvSpPr>
            <a:spLocks noGrp="1"/>
          </p:cNvSpPr>
          <p:nvPr>
            <p:ph idx="1"/>
          </p:nvPr>
        </p:nvSpPr>
        <p:spPr>
          <a:xfrm>
            <a:off x="1043608" y="4077072"/>
            <a:ext cx="7416824" cy="2448272"/>
          </a:xfrm>
        </p:spPr>
        <p:txBody>
          <a:bodyPr/>
          <a:lstStyle/>
          <a:p>
            <a:r>
              <a:rPr lang="ru-RU" b="1" dirty="0" smtClean="0">
                <a:solidFill>
                  <a:srgbClr val="FF0000"/>
                </a:solidFill>
              </a:rPr>
              <a:t>Научиться …Закрепить…Расширить…</a:t>
            </a:r>
          </a:p>
          <a:p>
            <a:r>
              <a:rPr lang="ru-RU" b="1" dirty="0" smtClean="0">
                <a:solidFill>
                  <a:srgbClr val="FF0000"/>
                </a:solidFill>
              </a:rPr>
              <a:t>Развивать … </a:t>
            </a:r>
            <a:endParaRPr lang="ru-RU" b="1" dirty="0">
              <a:solidFill>
                <a:srgbClr val="FF0000"/>
              </a:solidFill>
            </a:endParaRPr>
          </a:p>
          <a:p>
            <a:r>
              <a:rPr lang="ru-RU" b="1" dirty="0" smtClean="0">
                <a:solidFill>
                  <a:srgbClr val="FF0000"/>
                </a:solidFill>
              </a:rPr>
              <a:t>Воспитывать … </a:t>
            </a:r>
            <a:endParaRPr lang="ru-RU" b="1" dirty="0">
              <a:solidFill>
                <a:srgbClr val="FF0000"/>
              </a:solidFill>
            </a:endParaRPr>
          </a:p>
          <a:p>
            <a:endParaRPr lang="ru-RU" dirty="0"/>
          </a:p>
        </p:txBody>
      </p:sp>
      <p:sp>
        <p:nvSpPr>
          <p:cNvPr id="5" name="TextBox 4"/>
          <p:cNvSpPr txBox="1"/>
          <p:nvPr/>
        </p:nvSpPr>
        <p:spPr>
          <a:xfrm>
            <a:off x="2691521" y="314899"/>
            <a:ext cx="3640420" cy="830997"/>
          </a:xfrm>
          <a:prstGeom prst="rect">
            <a:avLst/>
          </a:prstGeom>
          <a:noFill/>
        </p:spPr>
        <p:txBody>
          <a:bodyPr wrap="none" rtlCol="0">
            <a:spAutoFit/>
          </a:bodyPr>
          <a:lstStyle/>
          <a:p>
            <a:pPr algn="ctr"/>
            <a:r>
              <a:rPr lang="ru-RU" sz="2400" b="1" dirty="0" smtClean="0">
                <a:solidFill>
                  <a:prstClr val="black"/>
                </a:solidFill>
              </a:rPr>
              <a:t>Тема урока: </a:t>
            </a:r>
          </a:p>
          <a:p>
            <a:pPr algn="ctr"/>
            <a:r>
              <a:rPr lang="ru-RU" sz="2400" b="1" dirty="0" smtClean="0">
                <a:solidFill>
                  <a:prstClr val="black"/>
                </a:solidFill>
              </a:rPr>
              <a:t>«</a:t>
            </a:r>
            <a:r>
              <a:rPr lang="ru-RU" sz="2400" b="1" dirty="0" smtClean="0">
                <a:solidFill>
                  <a:srgbClr val="FF0000"/>
                </a:solidFill>
              </a:rPr>
              <a:t>-ТСЯ и –ТЬСЯ в глаголах</a:t>
            </a:r>
            <a:r>
              <a:rPr lang="ru-RU" sz="2400" b="1" dirty="0" smtClean="0">
                <a:solidFill>
                  <a:prstClr val="black"/>
                </a:solidFill>
              </a:rPr>
              <a:t>»</a:t>
            </a:r>
            <a:endParaRPr lang="ru-RU" sz="2400" b="1" dirty="0">
              <a:solidFill>
                <a:prstClr val="black"/>
              </a:solidFill>
            </a:endParaRPr>
          </a:p>
        </p:txBody>
      </p:sp>
      <p:pic>
        <p:nvPicPr>
          <p:cNvPr id="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4544" y="188640"/>
            <a:ext cx="3168352" cy="3530702"/>
          </a:xfrm>
          <a:prstGeom prst="rect">
            <a:avLst/>
          </a:prstGeom>
          <a:noFill/>
          <a:ln w="9525">
            <a:noFill/>
            <a:miter lim="800000"/>
            <a:headEnd/>
            <a:tailEnd/>
          </a:ln>
          <a:effectLst/>
        </p:spPr>
      </p:pic>
    </p:spTree>
    <p:extLst>
      <p:ext uri="{BB962C8B-B14F-4D97-AF65-F5344CB8AC3E}">
        <p14:creationId xmlns:p14="http://schemas.microsoft.com/office/powerpoint/2010/main" val="3051767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FF0000"/>
                </a:solidFill>
              </a:rPr>
              <a:t>Понаблюдай!</a:t>
            </a:r>
            <a:endParaRPr lang="ru-RU" sz="7200" b="1" dirty="0">
              <a:solidFill>
                <a:srgbClr val="FF0000"/>
              </a:solidFill>
            </a:endParaRPr>
          </a:p>
        </p:txBody>
      </p:sp>
      <p:pic>
        <p:nvPicPr>
          <p:cNvPr id="4" name="Picture 2" descr="D:\projects\русский язык\Кисель Елена\Рабочая зона\картинки\плоский клипарт люди\detective-with-binoculars.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2317575" cy="4331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9792" y="2348880"/>
            <a:ext cx="5830314" cy="2769989"/>
          </a:xfrm>
          <a:prstGeom prst="rect">
            <a:avLst/>
          </a:prstGeom>
          <a:noFill/>
        </p:spPr>
        <p:txBody>
          <a:bodyPr wrap="none" rtlCol="0">
            <a:spAutoFit/>
          </a:bodyPr>
          <a:lstStyle/>
          <a:p>
            <a:pPr algn="ctr"/>
            <a:r>
              <a:rPr lang="ru-RU" sz="4000" b="1" dirty="0">
                <a:solidFill>
                  <a:srgbClr val="FF0000"/>
                </a:solidFill>
              </a:rPr>
              <a:t>Работа с материалом </a:t>
            </a:r>
            <a:endParaRPr lang="ru-RU" sz="4000" b="1" dirty="0" smtClean="0">
              <a:solidFill>
                <a:srgbClr val="FF0000"/>
              </a:solidFill>
            </a:endParaRPr>
          </a:p>
          <a:p>
            <a:pPr algn="ctr"/>
            <a:r>
              <a:rPr lang="ru-RU" sz="4000" b="1" dirty="0" smtClean="0">
                <a:solidFill>
                  <a:srgbClr val="FF0000"/>
                </a:solidFill>
              </a:rPr>
              <a:t>учебника </a:t>
            </a:r>
            <a:r>
              <a:rPr lang="ru-RU" sz="4000" b="1" dirty="0">
                <a:solidFill>
                  <a:srgbClr val="FF0000"/>
                </a:solidFill>
              </a:rPr>
              <a:t>(§ </a:t>
            </a:r>
            <a:r>
              <a:rPr lang="ru-RU" sz="4000" b="1" dirty="0" smtClean="0">
                <a:solidFill>
                  <a:srgbClr val="FF0000"/>
                </a:solidFill>
              </a:rPr>
              <a:t>110, стр. 106)</a:t>
            </a:r>
          </a:p>
          <a:p>
            <a:pPr algn="ctr"/>
            <a:endParaRPr lang="ru-RU" sz="4000" b="1" dirty="0">
              <a:solidFill>
                <a:srgbClr val="FF0000"/>
              </a:solidFill>
            </a:endParaRPr>
          </a:p>
          <a:p>
            <a:pPr algn="ctr"/>
            <a:r>
              <a:rPr lang="ru-RU" sz="5400" b="1" dirty="0" smtClean="0">
                <a:solidFill>
                  <a:srgbClr val="FF0000"/>
                </a:solidFill>
              </a:rPr>
              <a:t>Упр. 631 (у)</a:t>
            </a:r>
            <a:endParaRPr lang="ru-RU" sz="5400" b="1" dirty="0">
              <a:solidFill>
                <a:srgbClr val="FF0000"/>
              </a:solidFill>
            </a:endParaRPr>
          </a:p>
        </p:txBody>
      </p:sp>
    </p:spTree>
    <p:extLst>
      <p:ext uri="{BB962C8B-B14F-4D97-AF65-F5344CB8AC3E}">
        <p14:creationId xmlns:p14="http://schemas.microsoft.com/office/powerpoint/2010/main" val="8139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0000"/>
                </a:solidFill>
              </a:rPr>
              <a:t>Физминутка</a:t>
            </a:r>
            <a:endParaRPr lang="ru-RU" dirty="0">
              <a:solidFill>
                <a:srgbClr val="FF0000"/>
              </a:solidFill>
            </a:endParaRPr>
          </a:p>
        </p:txBody>
      </p:sp>
      <p:pic>
        <p:nvPicPr>
          <p:cNvPr id="2050" name="Picture 2" descr="C:\Users\Ничкова ТА\YandexDisk\Скриншоты\2015-11-26 13-34-47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228079"/>
            <a:ext cx="4536504" cy="30565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Ничкова ТА\Desktop\0_4edf3_568ffb55_L.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3111698" cy="476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5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Тетрад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Безмятежность">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Безмятежност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Безмятежность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Безмятежность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Безмятежность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1119</Words>
  <Application>Microsoft Office PowerPoint</Application>
  <PresentationFormat>Экран (4:3)</PresentationFormat>
  <Paragraphs>176</Paragraphs>
  <Slides>22</Slides>
  <Notes>7</Notes>
  <HiddenSlides>0</HiddenSlides>
  <MMClips>0</MMClips>
  <ScaleCrop>false</ScaleCrop>
  <HeadingPairs>
    <vt:vector size="4" baseType="variant">
      <vt:variant>
        <vt:lpstr>Тема</vt:lpstr>
      </vt:variant>
      <vt:variant>
        <vt:i4>5</vt:i4>
      </vt:variant>
      <vt:variant>
        <vt:lpstr>Заголовки слайдов</vt:lpstr>
      </vt:variant>
      <vt:variant>
        <vt:i4>22</vt:i4>
      </vt:variant>
    </vt:vector>
  </HeadingPairs>
  <TitlesOfParts>
    <vt:vector size="27" baseType="lpstr">
      <vt:lpstr>Тема Office</vt:lpstr>
      <vt:lpstr>6_Тема Office</vt:lpstr>
      <vt:lpstr>Тема1</vt:lpstr>
      <vt:lpstr>4_Тема Office</vt:lpstr>
      <vt:lpstr>Безмятежность</vt:lpstr>
      <vt:lpstr>Урок русского языка в 5 классе</vt:lpstr>
      <vt:lpstr>Презентация PowerPoint</vt:lpstr>
      <vt:lpstr>Девятнадцатое апреля Классная работа</vt:lpstr>
      <vt:lpstr>Планируемые образовательные результаты </vt:lpstr>
      <vt:lpstr>?</vt:lpstr>
      <vt:lpstr>Следствие  по делу №174, 175</vt:lpstr>
      <vt:lpstr>Сегодня на уроке я хочу</vt:lpstr>
      <vt:lpstr>Понаблюдай!</vt:lpstr>
      <vt:lpstr>Физминутка</vt:lpstr>
      <vt:lpstr>Проверь!</vt:lpstr>
      <vt:lpstr>На авось</vt:lpstr>
      <vt:lpstr>«Федот, да не тот»</vt:lpstr>
      <vt:lpstr>«Разыскивается инфинитив»</vt:lpstr>
      <vt:lpstr>«Проверь!»</vt:lpstr>
      <vt:lpstr>Распределите данные глаголы и словосочетания по трем группам:</vt:lpstr>
      <vt:lpstr>Проверь!</vt:lpstr>
      <vt:lpstr>Придумать и записать предложения с данными глаголами</vt:lpstr>
      <vt:lpstr>«Данетка»</vt:lpstr>
      <vt:lpstr>Списать текст стихотворения, объяснить графически написание глаголов. Доказать, что глаголы помогают поэту красочно описать деревенскую ярмарку, сделать динамичнее повествование.</vt:lpstr>
      <vt:lpstr>Вспомним задачи, которые вы поставили. Выполнены ли они?</vt:lpstr>
      <vt:lpstr>Презентация PowerPoint</vt:lpstr>
      <vt:lpstr>Спасибо за работу!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Пятое февраля Классная работа</dc:title>
  <dc:creator>Зам. директора по МР</dc:creator>
  <cp:lastModifiedBy>вася</cp:lastModifiedBy>
  <cp:revision>30</cp:revision>
  <dcterms:created xsi:type="dcterms:W3CDTF">2016-02-09T11:10:44Z</dcterms:created>
  <dcterms:modified xsi:type="dcterms:W3CDTF">2018-07-23T08:48:19Z</dcterms:modified>
</cp:coreProperties>
</file>