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65" r:id="rId4"/>
    <p:sldId id="259" r:id="rId5"/>
    <p:sldId id="258" r:id="rId6"/>
    <p:sldId id="266" r:id="rId7"/>
    <p:sldId id="256" r:id="rId8"/>
    <p:sldId id="267" r:id="rId9"/>
    <p:sldId id="257" r:id="rId10"/>
    <p:sldId id="261" r:id="rId11"/>
    <p:sldId id="263" r:id="rId12"/>
    <p:sldId id="264" r:id="rId13"/>
    <p:sldId id="262" r:id="rId14"/>
    <p:sldId id="268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0C225-56D7-4457-921A-8F6C52C11A71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8ACFF-819C-4D37-AD48-4276CC0F6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3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241D-1A74-4F91-9EEE-DF96E0747C2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0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D5C6-AD1B-4759-B6D5-E49025433B4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D5C6-AD1B-4759-B6D5-E49025433B4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0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FE6D30-F6D0-4537-AB0E-31917E3AAD65}" type="slidenum">
              <a:rPr lang="ru-RU" altLang="ru-RU">
                <a:solidFill>
                  <a:srgbClr val="000000"/>
                </a:solidFill>
                <a:latin typeface="Tahoma" pitchFamily="34" charset="0"/>
              </a:rPr>
              <a:pPr eaLnBrk="1" hangingPunct="1"/>
              <a:t>11</a:t>
            </a:fld>
            <a:endParaRPr lang="ru-RU" altLang="ru-RU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05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D5C6-AD1B-4759-B6D5-E49025433B4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13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241D-1A74-4F91-9EEE-DF96E0747C2A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3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160315E9-C63D-4C17-A642-62B838B054BD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9DDC2AA4-4815-4F47-B944-3233F9F4E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3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9B764954-4720-456F-889B-A56723272C3D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75A87922-DADE-4AC6-8108-A8800C9E1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2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D7B624EB-510B-47E1-9A9B-513FC098E910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AF17A70D-BF2C-47A6-885A-6BFACC272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22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4336CBD5-DC4F-48E8-A4CA-E23DB22E050A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56C11CE6-669D-4025-A4A0-05B41C134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14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76A0E1AA-763A-4AEC-B083-D27A4D8C3F7B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F01B0D38-9141-4C46-8FEF-2C645DEA8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79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AF8953AC-0D87-4E93-88E5-E8CE8FEFFFFD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C42F006C-3028-47A0-811D-088D152CE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48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D551E15-EE80-4F42-86E8-6E4D0E203BD6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8DF3A44-9C53-4D61-8EEE-265E4CFB0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31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C05CF1B4-DE1B-4229-8BFC-BB401102EC07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254FB8B9-D3D3-4DEA-B450-B9A8C8AF9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6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0489553B-4318-4B6F-BC72-2D75509C790D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16AA3B0D-DACE-4E2B-B5E2-C278CCA3B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27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559C7BC9-1368-4C4B-9914-3C95BCAD9F7E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706A02F-1513-4950-B27C-928DAFE87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12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C1F66E13-DD6D-42AD-AF82-0BBC6C30E1CA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7C139D62-F1D5-4C1A-9EF8-5D8D24DA6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74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>
              <a:solidFill>
                <a:srgbClr val="000000"/>
              </a:solidFill>
            </a:endParaRPr>
          </a:p>
        </p:txBody>
      </p:sp>
      <p:pic>
        <p:nvPicPr>
          <p:cNvPr id="307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307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>
              <a:solidFill>
                <a:srgbClr val="000000"/>
              </a:solidFill>
            </a:endParaRPr>
          </a:p>
        </p:txBody>
      </p:sp>
      <p:pic>
        <p:nvPicPr>
          <p:cNvPr id="307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28.08.2018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69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28.08.2018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48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28.08.2018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88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28.08.2018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7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28.08.2018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35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28.08.2018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00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28.08.2018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1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28.08.2018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20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28.08.2018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80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28.08.2018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18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28.08.2018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6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C8E9C64-8F79-4A98-B906-0DFDD703444F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8A65E25-68DF-4685-B9F6-D54083684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5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>
              <a:solidFill>
                <a:srgbClr val="000000"/>
              </a:solidFill>
            </a:endParaRPr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090" name="Picture 42" descr="minispir"/>
          <p:cNvPicPr>
            <a:picLocks noChangeAspect="1" noChangeArrowheads="1"/>
          </p:cNvPicPr>
          <p:nvPr/>
        </p:nvPicPr>
        <p:blipFill>
          <a:blip r:embed="rId13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2091" name="Picture 43" descr="minispir"/>
          <p:cNvPicPr>
            <a:picLocks noChangeAspect="1" noChangeArrowheads="1"/>
          </p:cNvPicPr>
          <p:nvPr/>
        </p:nvPicPr>
        <p:blipFill>
          <a:blip r:embed="rId1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20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28.08.2018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0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091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Урок русского языка в 6 классе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Автор-составитель: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Ничкова</a:t>
            </a:r>
            <a:r>
              <a:rPr lang="ru-RU" b="1" dirty="0" smtClean="0">
                <a:solidFill>
                  <a:schemeClr val="tx1"/>
                </a:solidFill>
              </a:rPr>
              <a:t> Татьяна Анатольевна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русского языка и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005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Русский </a:t>
            </a:r>
            <a:r>
              <a:rPr lang="ru-RU" dirty="0">
                <a:solidFill>
                  <a:prstClr val="black"/>
                </a:solidFill>
              </a:rPr>
              <a:t>язык: </a:t>
            </a:r>
            <a:r>
              <a:rPr lang="ru-RU" dirty="0" smtClean="0">
                <a:solidFill>
                  <a:prstClr val="black"/>
                </a:solidFill>
              </a:rPr>
              <a:t>6 </a:t>
            </a:r>
            <a:r>
              <a:rPr lang="ru-RU" dirty="0">
                <a:solidFill>
                  <a:prstClr val="black"/>
                </a:solidFill>
              </a:rPr>
              <a:t>класс. Учебник для общеобразовательных учреждений с приложением на электронном носителе. В 2ч. / </a:t>
            </a:r>
            <a:r>
              <a:rPr lang="ru-RU" b="1" dirty="0">
                <a:solidFill>
                  <a:prstClr val="black"/>
                </a:solidFill>
              </a:rPr>
              <a:t>Т.А. </a:t>
            </a:r>
            <a:r>
              <a:rPr lang="ru-RU" b="1" dirty="0" err="1">
                <a:solidFill>
                  <a:prstClr val="black"/>
                </a:solidFill>
              </a:rPr>
              <a:t>Ладыженская</a:t>
            </a:r>
            <a:r>
              <a:rPr lang="ru-RU" dirty="0">
                <a:solidFill>
                  <a:prstClr val="black"/>
                </a:solidFill>
              </a:rPr>
              <a:t>, М. Т. Баранов Л.А. </a:t>
            </a:r>
            <a:r>
              <a:rPr lang="ru-RU" dirty="0" err="1">
                <a:solidFill>
                  <a:prstClr val="black"/>
                </a:solidFill>
              </a:rPr>
              <a:t>Тростенцова</a:t>
            </a:r>
            <a:r>
              <a:rPr lang="ru-RU" dirty="0">
                <a:solidFill>
                  <a:prstClr val="black"/>
                </a:solidFill>
              </a:rPr>
              <a:t> и др.; науч. ред. Н.М. </a:t>
            </a:r>
            <a:r>
              <a:rPr lang="ru-RU" dirty="0" err="1">
                <a:solidFill>
                  <a:prstClr val="black"/>
                </a:solidFill>
              </a:rPr>
              <a:t>Шанский</a:t>
            </a:r>
            <a:r>
              <a:rPr lang="ru-RU" dirty="0">
                <a:solidFill>
                  <a:prstClr val="black"/>
                </a:solidFill>
              </a:rPr>
              <a:t>. - М.: Просвещение, </a:t>
            </a:r>
            <a:r>
              <a:rPr lang="ru-RU" dirty="0" smtClean="0">
                <a:solidFill>
                  <a:prstClr val="black"/>
                </a:solidFill>
              </a:rPr>
              <a:t>2014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Ничкова ТА\YandexDisk\Скриншоты\2015-11-27 17-09-28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61028"/>
            <a:ext cx="2089946" cy="381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134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чкова ТА\YandexDisk\Скриншоты\2016-11-23_16-01-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" r="1359"/>
          <a:stretch/>
        </p:blipFill>
        <p:spPr bwMode="auto">
          <a:xfrm>
            <a:off x="1547664" y="2251294"/>
            <a:ext cx="6768752" cy="460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51622" y="188640"/>
            <a:ext cx="5400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«Подскажи словечко!»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341" y="980728"/>
            <a:ext cx="891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древней Москве люди одной профессии селились в особых районах – </a:t>
            </a:r>
            <a:r>
              <a:rPr lang="ru-RU" b="1" dirty="0" smtClean="0"/>
              <a:t>слобод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х</a:t>
            </a:r>
            <a:r>
              <a:rPr lang="ru-RU" dirty="0" smtClean="0"/>
              <a:t>. Об этом говорят названия многих улиц и переулков.</a:t>
            </a:r>
          </a:p>
          <a:p>
            <a:pPr algn="just"/>
            <a:r>
              <a:rPr lang="ru-RU" dirty="0" smtClean="0"/>
              <a:t> 	На </a:t>
            </a:r>
            <a:r>
              <a:rPr lang="ru-RU" dirty="0" err="1" smtClean="0"/>
              <a:t>Кожевнической</a:t>
            </a:r>
            <a:r>
              <a:rPr lang="ru-RU" dirty="0" smtClean="0"/>
              <a:t> набережной жили кожевники. В Оружейном переулке - </a:t>
            </a:r>
            <a:r>
              <a:rPr lang="ru-RU" b="1" dirty="0" smtClean="0">
                <a:solidFill>
                  <a:srgbClr val="FF0000"/>
                </a:solidFill>
              </a:rPr>
              <a:t>…</a:t>
            </a:r>
            <a:r>
              <a:rPr lang="ru-RU" dirty="0" smtClean="0"/>
              <a:t> . На улице Кузнецкий Мост проживали </a:t>
            </a:r>
            <a:r>
              <a:rPr lang="ru-RU" b="1" dirty="0" smtClean="0">
                <a:solidFill>
                  <a:srgbClr val="FF0000"/>
                </a:solidFill>
              </a:rPr>
              <a:t>…</a:t>
            </a:r>
            <a:r>
              <a:rPr lang="ru-RU" dirty="0" smtClean="0"/>
              <a:t> . Улицу, где селились </a:t>
            </a:r>
            <a:r>
              <a:rPr lang="ru-RU" b="1" dirty="0" smtClean="0">
                <a:solidFill>
                  <a:srgbClr val="FF0000"/>
                </a:solidFill>
              </a:rPr>
              <a:t>…</a:t>
            </a:r>
            <a:r>
              <a:rPr lang="ru-RU" dirty="0" smtClean="0"/>
              <a:t> , называли Мясницкой.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7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/>
          <p:cNvSpPr>
            <a:spLocks noGrp="1"/>
          </p:cNvSpPr>
          <p:nvPr>
            <p:ph type="title"/>
          </p:nvPr>
        </p:nvSpPr>
        <p:spPr>
          <a:xfrm>
            <a:off x="0" y="28503"/>
            <a:ext cx="5976937" cy="719807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Вспомним задачи, которые вы поставили. Выполнены ли они?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88045" y="-14288"/>
            <a:ext cx="32400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3600" b="1" i="1" kern="0" dirty="0" err="1">
                <a:solidFill>
                  <a:srgbClr val="FF0000"/>
                </a:solidFill>
                <a:latin typeface="Arial"/>
                <a:cs typeface="Arial" charset="0"/>
              </a:rPr>
              <a:t>РефлЕксия</a:t>
            </a:r>
            <a:endParaRPr lang="ru-RU" sz="3600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5716" name="Прямоугольник 2"/>
          <p:cNvSpPr>
            <a:spLocks noChangeArrowheads="1"/>
          </p:cNvSpPr>
          <p:nvPr/>
        </p:nvSpPr>
        <p:spPr bwMode="auto">
          <a:xfrm>
            <a:off x="217486" y="692696"/>
            <a:ext cx="8799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Выберите фразеологизм, который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характеризует вашу работу сегодня на уроке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Шевелить мозгами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Краем  уха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Хлопать  ушами</a:t>
            </a:r>
            <a:endParaRPr lang="ru-RU" altLang="ru-RU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8005" name="Picture 2" descr="C:\Users\Ничкова ТА\YandexDisk\Скриншоты\2015-11-27 20-28-06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29231"/>
            <a:ext cx="2952328" cy="256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3" descr="C:\Users\Ничкова ТА\YandexDisk\Скриншоты\2015-11-27 20-30-49 Скриншот экра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2846"/>
            <a:ext cx="1726188" cy="253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4" descr="C:\Users\Ничкова ТА\YandexDisk\Скриншоты\2015-11-27 20-35-56 Скриншот экран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07024"/>
            <a:ext cx="2736304" cy="258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5811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Мне удалось…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Меня удивило…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Мне понравилось…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Я доволен…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Я считаю, что поработал…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Мне было трудно…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9697" y="5226704"/>
            <a:ext cx="4095015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«Спроси у соседа!»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чкова ТА\YandexDisk\Скриншоты\2015-11-27 17-50-05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" y="0"/>
            <a:ext cx="3168352" cy="27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224" y="2749098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Книгу </a:t>
            </a:r>
            <a:r>
              <a:rPr lang="ru-RU" dirty="0">
                <a:solidFill>
                  <a:prstClr val="black"/>
                </a:solidFill>
              </a:rPr>
              <a:t>«Азбука Ямала» Василий Алексеевич </a:t>
            </a:r>
            <a:r>
              <a:rPr lang="ru-RU" dirty="0" smtClean="0">
                <a:solidFill>
                  <a:prstClr val="black"/>
                </a:solidFill>
              </a:rPr>
              <a:t>Быковский написал </a:t>
            </a:r>
            <a:r>
              <a:rPr lang="ru-RU" dirty="0">
                <a:solidFill>
                  <a:prstClr val="black"/>
                </a:solidFill>
              </a:rPr>
              <a:t>для детей  Севера, чтобы они могли больше узнать о жизни друг </a:t>
            </a:r>
            <a:r>
              <a:rPr lang="ru-RU" dirty="0" smtClean="0">
                <a:solidFill>
                  <a:prstClr val="black"/>
                </a:solidFill>
              </a:rPr>
              <a:t>друга.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5" name="Picture 3" descr="C:\Users\Ничкова ТА\YandexDisk\Скриншоты\2015-11-27 17-57-29 Скриншот экран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0"/>
          <a:stretch/>
        </p:blipFill>
        <p:spPr bwMode="auto">
          <a:xfrm>
            <a:off x="3332875" y="0"/>
            <a:ext cx="235717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4927027"/>
            <a:ext cx="5328592" cy="18047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Задание 1: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«На   просторах   Ямала»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И</a:t>
            </a:r>
            <a:r>
              <a:rPr lang="ru-RU" sz="2000" dirty="0" smtClean="0">
                <a:solidFill>
                  <a:prstClr val="black"/>
                </a:solidFill>
              </a:rPr>
              <a:t>спользуя материал книги, подготовьте  1 слайд с информацией о герое </a:t>
            </a:r>
            <a:r>
              <a:rPr lang="ru-RU" sz="2000" dirty="0">
                <a:solidFill>
                  <a:prstClr val="black"/>
                </a:solidFill>
              </a:rPr>
              <a:t>э</a:t>
            </a:r>
            <a:r>
              <a:rPr lang="ru-RU" sz="2000" dirty="0" smtClean="0">
                <a:solidFill>
                  <a:prstClr val="black"/>
                </a:solidFill>
              </a:rPr>
              <a:t>нциклопедии, составьте предложение, подберите к нему задание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076" name="Picture 4" descr="C:\Users\Ничкова ТА\Desktop\в 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627" y="1589844"/>
            <a:ext cx="3267653" cy="51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7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9024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Спасибо за работу!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5603489"/>
            <a:ext cx="383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Храм Василия Блаженного, г. Москва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53057" y="8533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a typeface="+mj-ea"/>
                <a:cs typeface="+mj-cs"/>
              </a:rPr>
              <a:t>«Лови ошибку!»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-1269" y="627321"/>
            <a:ext cx="7398579" cy="7831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Москва  </a:t>
            </a:r>
            <a:r>
              <a:rPr lang="ru-RU" sz="4000" b="1" dirty="0" err="1" smtClean="0"/>
              <a:t>ст_лица</a:t>
            </a:r>
            <a:r>
              <a:rPr lang="ru-RU" sz="4000" b="1" dirty="0" smtClean="0"/>
              <a:t> нашей _</a:t>
            </a:r>
            <a:r>
              <a:rPr lang="ru-RU" sz="4000" b="1" dirty="0" err="1" smtClean="0"/>
              <a:t>одины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1520176"/>
            <a:ext cx="7976351" cy="7831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Москва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ст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000" b="1" dirty="0" err="1" smtClean="0"/>
              <a:t>лица</a:t>
            </a:r>
            <a:r>
              <a:rPr lang="ru-RU" sz="4000" b="1" dirty="0" smtClean="0"/>
              <a:t> нашей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000" b="1" dirty="0" smtClean="0"/>
              <a:t>одины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Ничкова ТА\YandexDisk\Скриншоты\2016-11-23_11-39-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6" y="2366231"/>
            <a:ext cx="3642811" cy="360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41540" y="2937254"/>
            <a:ext cx="4781395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Упр. 239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На выбор:</a:t>
            </a:r>
          </a:p>
          <a:p>
            <a:pPr algn="just"/>
            <a:r>
              <a:rPr lang="ru-RU" b="1" dirty="0" smtClean="0"/>
              <a:t>1.Подготовить информацию о данном архитектурном сооружении.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2. Этимология слова «столица».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69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30583"/>
            <a:ext cx="6463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Расставить </a:t>
            </a:r>
            <a:r>
              <a:rPr lang="ru-RU" sz="4000" b="1" i="1" dirty="0">
                <a:solidFill>
                  <a:srgbClr val="FF0000"/>
                </a:solidFill>
              </a:rPr>
              <a:t>точки над «и»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816" y="3429000"/>
            <a:ext cx="86056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Это </a:t>
            </a:r>
            <a:r>
              <a:rPr lang="ru-RU" dirty="0">
                <a:solidFill>
                  <a:prstClr val="black"/>
                </a:solidFill>
              </a:rPr>
              <a:t>выражение родилось в странах Запада, которые имели отличную от нашей азбуку, c  другим написанием буквы «</a:t>
            </a:r>
            <a:r>
              <a:rPr lang="ru-RU" b="1" dirty="0">
                <a:solidFill>
                  <a:prstClr val="black"/>
                </a:solidFill>
              </a:rPr>
              <a:t>и</a:t>
            </a:r>
            <a:r>
              <a:rPr lang="ru-RU" dirty="0">
                <a:solidFill>
                  <a:prstClr val="black"/>
                </a:solidFill>
              </a:rPr>
              <a:t>». Там эта буква изображалась в виде вертикальной палочки с точкой над ней. Поставить над этой </a:t>
            </a:r>
            <a:r>
              <a:rPr lang="ru-RU">
                <a:solidFill>
                  <a:prstClr val="black"/>
                </a:solidFill>
              </a:rPr>
              <a:t>буквой </a:t>
            </a:r>
            <a:r>
              <a:rPr lang="ru-RU" smtClean="0">
                <a:solidFill>
                  <a:prstClr val="black"/>
                </a:solidFill>
              </a:rPr>
              <a:t>точку значит </a:t>
            </a:r>
            <a:r>
              <a:rPr lang="ru-RU" dirty="0">
                <a:solidFill>
                  <a:prstClr val="black"/>
                </a:solidFill>
              </a:rPr>
              <a:t>завершить написание. Во Франции выражение  «поставить точки над «и» значило завершить начатое дело, придать ему целостность и законченность.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В </a:t>
            </a:r>
            <a:r>
              <a:rPr lang="ru-RU" dirty="0">
                <a:solidFill>
                  <a:prstClr val="black"/>
                </a:solidFill>
              </a:rPr>
              <a:t>нашем обиходе это выражение смогло прижиться, потому что </a:t>
            </a:r>
            <a:r>
              <a:rPr lang="ru-RU" b="1" dirty="0">
                <a:solidFill>
                  <a:prstClr val="black"/>
                </a:solidFill>
              </a:rPr>
              <a:t>в дореволюционной азбуке было три варианта написания для звука «и». </a:t>
            </a:r>
            <a:r>
              <a:rPr lang="ru-RU" dirty="0">
                <a:solidFill>
                  <a:prstClr val="black"/>
                </a:solidFill>
              </a:rPr>
              <a:t>Одна из этих букв была </a:t>
            </a:r>
            <a:r>
              <a:rPr lang="ru-RU" b="1" dirty="0">
                <a:solidFill>
                  <a:prstClr val="black"/>
                </a:solidFill>
              </a:rPr>
              <a:t>похожа на западную «i» с точкой</a:t>
            </a:r>
            <a:r>
              <a:rPr lang="ru-RU" dirty="0">
                <a:solidFill>
                  <a:prstClr val="black"/>
                </a:solidFill>
              </a:rPr>
              <a:t>. Эта буква  ставилась в словах перед гласными «</a:t>
            </a:r>
            <a:r>
              <a:rPr lang="ru-RU" dirty="0" err="1">
                <a:solidFill>
                  <a:prstClr val="black"/>
                </a:solidFill>
              </a:rPr>
              <a:t>Лiон</a:t>
            </a:r>
            <a:r>
              <a:rPr lang="ru-RU" dirty="0">
                <a:solidFill>
                  <a:prstClr val="black"/>
                </a:solidFill>
              </a:rPr>
              <a:t>», «</a:t>
            </a:r>
            <a:r>
              <a:rPr lang="ru-RU" dirty="0" err="1">
                <a:solidFill>
                  <a:prstClr val="black"/>
                </a:solidFill>
              </a:rPr>
              <a:t>химiя</a:t>
            </a:r>
            <a:r>
              <a:rPr lang="ru-RU" dirty="0">
                <a:solidFill>
                  <a:prstClr val="black"/>
                </a:solidFill>
              </a:rPr>
              <a:t>», «</a:t>
            </a:r>
            <a:r>
              <a:rPr lang="ru-RU" dirty="0" err="1">
                <a:solidFill>
                  <a:prstClr val="black"/>
                </a:solidFill>
              </a:rPr>
              <a:t>Илiодор</a:t>
            </a:r>
            <a:r>
              <a:rPr lang="ru-RU" dirty="0">
                <a:solidFill>
                  <a:prstClr val="black"/>
                </a:solidFill>
              </a:rPr>
              <a:t>». С оглядкой на современную азбуку, мы понимаем, что сейчас это выражение не прижилось бы – глупо ставить точку над «и», когда там ее никогда не было.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049" y="1556792"/>
            <a:ext cx="7117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</a:rPr>
              <a:t>Внести </a:t>
            </a:r>
            <a:r>
              <a:rPr lang="ru-RU" sz="2400" b="1" dirty="0">
                <a:solidFill>
                  <a:prstClr val="black"/>
                </a:solidFill>
              </a:rPr>
              <a:t>полную ясность, выяснить все умолчания, не оставить ничего недосказанным, довести до логического </a:t>
            </a:r>
            <a:r>
              <a:rPr lang="ru-RU" sz="2400" b="1" dirty="0" smtClean="0">
                <a:solidFill>
                  <a:prstClr val="black"/>
                </a:solidFill>
              </a:rPr>
              <a:t>конца.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Ничкова ТА\YandexDisk\Скриншоты\2016-11-22_17-18-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58" y="88573"/>
            <a:ext cx="1521394" cy="23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47864" y="886584"/>
            <a:ext cx="353873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Упр. 237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Ничкова ТА\YandexDisk\Скриншоты\2016-11-22_16-59-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" y="13360"/>
            <a:ext cx="297290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74216" y="2132856"/>
            <a:ext cx="8229600" cy="5646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правда ли, что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«жаворонок» – сложное слово?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Public\Скан_20161122 (3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3" t="25271" r="18661" b="47920"/>
          <a:stretch/>
        </p:blipFill>
        <p:spPr bwMode="auto">
          <a:xfrm>
            <a:off x="179512" y="2757780"/>
            <a:ext cx="5868144" cy="4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Ничкова ТА\Desktop\в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39595"/>
            <a:ext cx="2570851" cy="40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825648" y="53278"/>
            <a:ext cx="3233825" cy="882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</a:rPr>
              <a:t>«По следам  домашнего задания»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9363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1428736"/>
            <a:ext cx="4857784" cy="1143000"/>
          </a:xfrm>
        </p:spPr>
        <p:txBody>
          <a:bodyPr/>
          <a:lstStyle/>
          <a:p>
            <a:r>
              <a:rPr lang="ru-RU" b="1" dirty="0" smtClean="0"/>
              <a:t>Следствие </a:t>
            </a:r>
            <a:br>
              <a:rPr lang="ru-RU" b="1" dirty="0" smtClean="0"/>
            </a:br>
            <a:r>
              <a:rPr lang="ru-RU" b="1" dirty="0" smtClean="0"/>
              <a:t>по делу </a:t>
            </a:r>
            <a:r>
              <a:rPr lang="ru-RU" b="1" dirty="0" smtClean="0"/>
              <a:t>№</a:t>
            </a:r>
            <a:r>
              <a:rPr lang="en-US" b="1" dirty="0" smtClean="0"/>
              <a:t>67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7700718" cy="1771650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Повторение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60648"/>
            <a:ext cx="3816424" cy="42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3131840" y="332656"/>
            <a:ext cx="5652120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	На уроках </a:t>
            </a:r>
            <a:r>
              <a:rPr lang="ru-RU" dirty="0">
                <a:solidFill>
                  <a:srgbClr val="000000"/>
                </a:solidFill>
              </a:rPr>
              <a:t>мы не только учимся грамотно писать</a:t>
            </a:r>
            <a:r>
              <a:rPr lang="ru-RU" dirty="0" smtClean="0">
                <a:solidFill>
                  <a:srgbClr val="000000"/>
                </a:solidFill>
              </a:rPr>
              <a:t>, но </a:t>
            </a:r>
            <a:r>
              <a:rPr lang="ru-RU" dirty="0">
                <a:solidFill>
                  <a:srgbClr val="000000"/>
                </a:solidFill>
              </a:rPr>
              <a:t>и открываем </a:t>
            </a:r>
            <a:r>
              <a:rPr lang="ru-RU" b="1" dirty="0">
                <a:solidFill>
                  <a:srgbClr val="000000"/>
                </a:solidFill>
              </a:rPr>
              <a:t>тайны русской грамматики</a:t>
            </a:r>
          </a:p>
        </p:txBody>
      </p:sp>
    </p:spTree>
    <p:extLst>
      <p:ext uri="{BB962C8B-B14F-4D97-AF65-F5344CB8AC3E}">
        <p14:creationId xmlns:p14="http://schemas.microsoft.com/office/powerpoint/2010/main" val="14535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/>
              <a:t>Двадцать четвёртое ноября</a:t>
            </a:r>
            <a:br>
              <a:rPr lang="ru-RU" altLang="ru-RU" b="1" dirty="0" smtClean="0"/>
            </a:br>
            <a:r>
              <a:rPr lang="ru-RU" altLang="ru-RU" b="1" dirty="0" smtClean="0"/>
              <a:t>Классная </a:t>
            </a:r>
            <a:r>
              <a:rPr lang="ru-RU" altLang="ru-RU" b="1" dirty="0"/>
              <a:t>работа</a:t>
            </a:r>
            <a:br>
              <a:rPr lang="ru-RU" altLang="ru-RU" b="1" dirty="0"/>
            </a:br>
            <a:r>
              <a:rPr lang="ru-RU" altLang="ru-RU" b="1" dirty="0" smtClean="0">
                <a:solidFill>
                  <a:srgbClr val="FF0000"/>
                </a:solidFill>
              </a:rPr>
              <a:t>Повторение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b="1" dirty="0" smtClean="0"/>
          </a:p>
        </p:txBody>
      </p:sp>
      <p:pic>
        <p:nvPicPr>
          <p:cNvPr id="1026" name="Picture 2" descr="C:\Users\Ничкова ТА\YandexDisk\Скриншоты\2016-11-23_11-25-0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" b="10580"/>
          <a:stretch/>
        </p:blipFill>
        <p:spPr bwMode="auto">
          <a:xfrm>
            <a:off x="0" y="5373216"/>
            <a:ext cx="9103359" cy="1326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Ничкова ТА\YandexDisk\Скриншоты\2016-11-23_11-27-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554009" cy="27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ичкова ТА\YandexDisk\Скриншоты\2016-11-23_11-29-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21" y="2010927"/>
            <a:ext cx="4477190" cy="2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834603"/>
            <a:ext cx="381982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Виртуальная экскурсия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554562"/>
            <a:ext cx="6322515" cy="1143000"/>
          </a:xfrm>
        </p:spPr>
        <p:txBody>
          <a:bodyPr/>
          <a:lstStyle/>
          <a:p>
            <a:r>
              <a:rPr lang="ru-RU" dirty="0" smtClean="0"/>
              <a:t>Сегодня на уроке я </a:t>
            </a:r>
            <a:r>
              <a:rPr lang="ru-RU" b="1" dirty="0" smtClean="0">
                <a:solidFill>
                  <a:srgbClr val="FF0000"/>
                </a:solidFill>
              </a:rPr>
              <a:t>хочу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77072"/>
            <a:ext cx="7416824" cy="244827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Научиться …Закрепить…Расширить…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Развивать …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Воспитывать … 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49260" y="314899"/>
            <a:ext cx="2124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Тема урока: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Повторение</a:t>
            </a:r>
            <a:r>
              <a:rPr lang="ru-RU" sz="2400" b="1" dirty="0" smtClean="0">
                <a:solidFill>
                  <a:prstClr val="black"/>
                </a:solidFill>
              </a:rPr>
              <a:t>»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188640"/>
            <a:ext cx="3168352" cy="353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56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3970784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Упр. 238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764250" cy="128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Ничкова ТА\YandexDisk\Скриншоты\2016-11-23_14-43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4" y="1377482"/>
            <a:ext cx="83343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808" y="4834603"/>
            <a:ext cx="381982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Виртуальная экскурсия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Физминутка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Ничкова ТА\YandexDisk\Скриншоты\2015-11-26 13-34-47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28079"/>
            <a:ext cx="4536504" cy="30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ичкова ТА\Desktop\0_4edf3_568ffb55_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111698" cy="47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7424"/>
            <a:ext cx="4248472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«Зри в корень!»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980728"/>
            <a:ext cx="3384376" cy="587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i="1" dirty="0" smtClean="0"/>
              <a:t>Мосты</a:t>
            </a:r>
            <a:r>
              <a:rPr lang="ru-RU" sz="2400" b="1" dirty="0" smtClean="0"/>
              <a:t>:</a:t>
            </a:r>
            <a:r>
              <a:rPr lang="ru-RU" sz="2400" dirty="0" smtClean="0"/>
              <a:t> </a:t>
            </a:r>
          </a:p>
          <a:p>
            <a:r>
              <a:rPr lang="ru-RU" sz="1800" b="1" dirty="0" smtClean="0"/>
              <a:t>Москворецкий</a:t>
            </a:r>
            <a:r>
              <a:rPr lang="ru-RU" sz="1800" dirty="0" smtClean="0"/>
              <a:t> – </a:t>
            </a:r>
          </a:p>
          <a:p>
            <a:r>
              <a:rPr lang="ru-RU" sz="1800" dirty="0" smtClean="0"/>
              <a:t> </a:t>
            </a:r>
            <a:r>
              <a:rPr lang="ru-RU" sz="1800" b="1" dirty="0" smtClean="0"/>
              <a:t>Каменный</a:t>
            </a:r>
            <a:r>
              <a:rPr lang="ru-RU" sz="1800" dirty="0" smtClean="0"/>
              <a:t> –</a:t>
            </a:r>
          </a:p>
          <a:p>
            <a:r>
              <a:rPr lang="ru-RU" sz="1800" b="1" dirty="0" smtClean="0"/>
              <a:t>Крымский</a:t>
            </a:r>
            <a:r>
              <a:rPr lang="ru-RU" sz="1800" dirty="0" smtClean="0"/>
              <a:t> – </a:t>
            </a:r>
          </a:p>
          <a:p>
            <a:r>
              <a:rPr lang="ru-RU" sz="1800" b="1" dirty="0" smtClean="0"/>
              <a:t>Бородинский</a:t>
            </a:r>
            <a:r>
              <a:rPr lang="ru-RU" sz="1800" dirty="0" smtClean="0"/>
              <a:t> –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Кремль</a:t>
            </a:r>
            <a:r>
              <a:rPr lang="ru-RU" sz="1800" dirty="0" smtClean="0"/>
              <a:t> – </a:t>
            </a:r>
          </a:p>
          <a:p>
            <a:pPr marL="0" indent="0">
              <a:buNone/>
            </a:pPr>
            <a:r>
              <a:rPr lang="ru-RU" sz="1800" b="1" dirty="0" smtClean="0"/>
              <a:t>Москва</a:t>
            </a:r>
            <a:r>
              <a:rPr lang="ru-RU" sz="1800" dirty="0" smtClean="0"/>
              <a:t> – </a:t>
            </a:r>
          </a:p>
          <a:p>
            <a:pPr marL="0" indent="0">
              <a:buNone/>
            </a:pPr>
            <a:r>
              <a:rPr lang="ru-RU" sz="1800" b="1" dirty="0" smtClean="0"/>
              <a:t>Арбат -</a:t>
            </a:r>
          </a:p>
          <a:p>
            <a:pPr marL="0" indent="0">
              <a:buNone/>
            </a:pPr>
            <a:r>
              <a:rPr lang="ru-RU" sz="1800" b="1" i="1" dirty="0" smtClean="0"/>
              <a:t>Переулочки</a:t>
            </a:r>
            <a:r>
              <a:rPr lang="ru-RU" sz="1800" dirty="0" smtClean="0"/>
              <a:t>:</a:t>
            </a:r>
          </a:p>
          <a:p>
            <a:r>
              <a:rPr lang="ru-RU" sz="1800" b="1" dirty="0" smtClean="0"/>
              <a:t>Староконюшенный</a:t>
            </a:r>
            <a:r>
              <a:rPr lang="ru-RU" sz="1800" dirty="0" smtClean="0"/>
              <a:t> –</a:t>
            </a:r>
          </a:p>
          <a:p>
            <a:r>
              <a:rPr lang="ru-RU" sz="1800" b="1" dirty="0" smtClean="0"/>
              <a:t>Скатертный</a:t>
            </a:r>
            <a:r>
              <a:rPr lang="ru-RU" sz="1800" dirty="0" smtClean="0"/>
              <a:t> - </a:t>
            </a:r>
          </a:p>
          <a:p>
            <a:r>
              <a:rPr lang="ru-RU" sz="1800" b="1" dirty="0" smtClean="0"/>
              <a:t>Хлебный</a:t>
            </a:r>
            <a:r>
              <a:rPr lang="ru-RU" sz="1800" dirty="0" smtClean="0"/>
              <a:t> – 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403406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Москва-реке</a:t>
            </a:r>
            <a:endParaRPr lang="ru-RU" dirty="0"/>
          </a:p>
        </p:txBody>
      </p:sp>
      <p:pic>
        <p:nvPicPr>
          <p:cNvPr id="2050" name="Picture 2" descr="C:\Users\Ничкова ТА\YandexDisk\Скриншоты\2016-11-23_14-58-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71" y="116632"/>
            <a:ext cx="22574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ичкова ТА\YandexDisk\Скриншоты\2016-11-23_15-00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6041"/>
            <a:ext cx="2056991" cy="13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ичкова ТА\YandexDisk\Скриншоты\2016-11-23_15-07-5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8172"/>
            <a:ext cx="1976289" cy="119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27784" y="177273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камня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2119903"/>
            <a:ext cx="7159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от </a:t>
            </a:r>
            <a:r>
              <a:rPr lang="ru-RU" sz="1200" dirty="0"/>
              <a:t>древнего Крымского брода, через </a:t>
            </a:r>
            <a:r>
              <a:rPr lang="ru-RU" sz="1200" dirty="0" smtClean="0"/>
              <a:t>который крымские </a:t>
            </a:r>
            <a:r>
              <a:rPr lang="ru-RU" sz="1200" dirty="0"/>
              <a:t>татары переправлялись при набегах на Москву</a:t>
            </a:r>
            <a:r>
              <a:rPr lang="ru-RU" sz="1400" dirty="0"/>
              <a:t>.</a:t>
            </a:r>
          </a:p>
        </p:txBody>
      </p:sp>
      <p:pic>
        <p:nvPicPr>
          <p:cNvPr id="2053" name="Picture 5" descr="C:\Users\Ничкова ТА\YandexDisk\Скриншоты\2016-11-23_15-16-3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51254"/>
            <a:ext cx="22288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94345" y="3822731"/>
            <a:ext cx="120577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/>
              <a:t>Крымский мост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32248" y="24512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в честь русских воинов, которые воевали под Бородином</a:t>
            </a:r>
          </a:p>
        </p:txBody>
      </p:sp>
      <p:pic>
        <p:nvPicPr>
          <p:cNvPr id="2054" name="Picture 6" descr="C:\Users\Ничкова ТА\YandexDisk\Скриншоты\2016-11-23_15-31-1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59" y="2719616"/>
            <a:ext cx="2987824" cy="13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09858" y="3731118"/>
            <a:ext cx="144513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/>
              <a:t>Бородинский  мост</a:t>
            </a:r>
            <a:endParaRPr lang="ru-RU" sz="1200" dirty="0"/>
          </a:p>
        </p:txBody>
      </p:sp>
      <p:pic>
        <p:nvPicPr>
          <p:cNvPr id="2055" name="Picture 7" descr="C:\Users\Ничкова ТА\YandexDisk\Скриншоты\2016-11-23_15-34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87" y="4869160"/>
            <a:ext cx="1607379" cy="120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24894" y="5793769"/>
            <a:ext cx="568938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Арбат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56184" y="4592161"/>
            <a:ext cx="77404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200" dirty="0"/>
              <a:t>от монгольского слова арба: в районе современной Волхонки находилась Колымажная слобода, где изготавливались различные повозки, в том числе и телеги — </a:t>
            </a:r>
            <a:r>
              <a:rPr lang="ru-RU" sz="1200" b="1" dirty="0"/>
              <a:t>арбы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77888" y="4361328"/>
            <a:ext cx="7715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о</a:t>
            </a:r>
            <a:r>
              <a:rPr lang="ru-RU" sz="1200" dirty="0" smtClean="0"/>
              <a:t>т названия реки, исконное значение </a:t>
            </a:r>
            <a:r>
              <a:rPr lang="ru-RU" sz="1200" dirty="0"/>
              <a:t>слова </a:t>
            </a:r>
            <a:r>
              <a:rPr lang="ru-RU" sz="1200" dirty="0" smtClean="0"/>
              <a:t>«</a:t>
            </a:r>
            <a:r>
              <a:rPr lang="ru-RU" sz="1200" dirty="0" err="1" smtClean="0"/>
              <a:t>москва</a:t>
            </a:r>
            <a:r>
              <a:rPr lang="ru-RU" sz="1200" dirty="0"/>
              <a:t>» </a:t>
            </a:r>
            <a:r>
              <a:rPr lang="ru-RU" sz="1200" dirty="0" smtClean="0"/>
              <a:t>- </a:t>
            </a:r>
            <a:r>
              <a:rPr lang="ru-RU" sz="1200" dirty="0"/>
              <a:t>«жидкий, топкий, сырой, слякотный»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15181" y="51551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/>
              <a:t>по находившейся в этой местности </a:t>
            </a:r>
            <a:r>
              <a:rPr lang="ru-RU" sz="1200" b="1" dirty="0"/>
              <a:t>Конюшенной дворцовой слободе</a:t>
            </a:r>
            <a:r>
              <a:rPr lang="ru-RU" sz="1200" dirty="0"/>
              <a:t>, называвшейся </a:t>
            </a:r>
            <a:r>
              <a:rPr lang="ru-RU" sz="1200" b="1" dirty="0"/>
              <a:t>Старой</a:t>
            </a:r>
            <a:r>
              <a:rPr lang="ru-RU" sz="1200" dirty="0"/>
              <a:t>, чтобы отличить её от появившейся позже Новой Конюшенной слободы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04691" y="5932268"/>
            <a:ext cx="542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от </a:t>
            </a:r>
            <a:r>
              <a:rPr lang="ru-RU" sz="1200" dirty="0"/>
              <a:t>селившейся здесь в XVII веке обслуги царского </a:t>
            </a:r>
            <a:r>
              <a:rPr lang="ru-RU" sz="1200" dirty="0" smtClean="0"/>
              <a:t>двора, которая дала название частям так называемой «Кормовой» слободы: Хлебная, Скатертная. «Скатертники» ведали </a:t>
            </a:r>
            <a:r>
              <a:rPr lang="ru-RU" sz="1200" dirty="0"/>
              <a:t>скатертями и другим столовым </a:t>
            </a:r>
            <a:r>
              <a:rPr lang="ru-RU" sz="1200" dirty="0" smtClean="0"/>
              <a:t>бельём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03249" y="4099730"/>
            <a:ext cx="29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от древнерусского </a:t>
            </a:r>
            <a:r>
              <a:rPr lang="ru-RU" sz="1200" dirty="0" smtClean="0"/>
              <a:t>«</a:t>
            </a:r>
            <a:r>
              <a:rPr lang="ru-RU" sz="1200" dirty="0" err="1" smtClean="0"/>
              <a:t>кремъ</a:t>
            </a:r>
            <a:r>
              <a:rPr lang="ru-RU" sz="1200" dirty="0" smtClean="0"/>
              <a:t>» -  </a:t>
            </a:r>
            <a:r>
              <a:rPr lang="ru-RU" sz="1200" dirty="0"/>
              <a:t>"крепость</a:t>
            </a:r>
            <a:r>
              <a:rPr lang="ru-RU" sz="1200" dirty="0" smtClean="0"/>
              <a:t>"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613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8" grpId="0"/>
      <p:bldP spid="12" grpId="0"/>
      <p:bldP spid="13" grpId="0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472</Words>
  <Application>Microsoft Office PowerPoint</Application>
  <PresentationFormat>Экран (4:3)</PresentationFormat>
  <Paragraphs>91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Тема Office</vt:lpstr>
      <vt:lpstr>6_Тема Office</vt:lpstr>
      <vt:lpstr>Тема1</vt:lpstr>
      <vt:lpstr>Урок русского языка в 6 классе</vt:lpstr>
      <vt:lpstr>Презентация PowerPoint</vt:lpstr>
      <vt:lpstr>Упр. 237 </vt:lpstr>
      <vt:lpstr>Следствие  по делу №67</vt:lpstr>
      <vt:lpstr>Двадцать четвёртое ноября Классная работа Повторение </vt:lpstr>
      <vt:lpstr>Сегодня на уроке я хочу</vt:lpstr>
      <vt:lpstr>Упр. 238 </vt:lpstr>
      <vt:lpstr>Физминутка</vt:lpstr>
      <vt:lpstr>«Зри в корень!»</vt:lpstr>
      <vt:lpstr>«Подскажи словечко!»</vt:lpstr>
      <vt:lpstr>Вспомним задачи, которые вы поставили. Выполнены ли они?</vt:lpstr>
      <vt:lpstr>Презентация PowerPoint</vt:lpstr>
      <vt:lpstr>Спасибо за работу!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Упр. 237</dc:title>
  <dc:creator>Ничкова Т.А.</dc:creator>
  <cp:lastModifiedBy>Учитель</cp:lastModifiedBy>
  <cp:revision>31</cp:revision>
  <dcterms:created xsi:type="dcterms:W3CDTF">2016-11-23T06:18:48Z</dcterms:created>
  <dcterms:modified xsi:type="dcterms:W3CDTF">2018-08-28T04:57:26Z</dcterms:modified>
</cp:coreProperties>
</file>