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3" r:id="rId3"/>
    <p:sldMasterId id="2147483745" r:id="rId4"/>
    <p:sldMasterId id="2147483769" r:id="rId5"/>
    <p:sldMasterId id="2147483782" r:id="rId6"/>
  </p:sldMasterIdLst>
  <p:notesMasterIdLst>
    <p:notesMasterId r:id="rId26"/>
  </p:notesMasterIdLst>
  <p:sldIdLst>
    <p:sldId id="291" r:id="rId7"/>
    <p:sldId id="284" r:id="rId8"/>
    <p:sldId id="256" r:id="rId9"/>
    <p:sldId id="258" r:id="rId10"/>
    <p:sldId id="283" r:id="rId11"/>
    <p:sldId id="282" r:id="rId12"/>
    <p:sldId id="286" r:id="rId13"/>
    <p:sldId id="264" r:id="rId14"/>
    <p:sldId id="274" r:id="rId15"/>
    <p:sldId id="275" r:id="rId16"/>
    <p:sldId id="290" r:id="rId17"/>
    <p:sldId id="287" r:id="rId18"/>
    <p:sldId id="288" r:id="rId19"/>
    <p:sldId id="289" r:id="rId20"/>
    <p:sldId id="259" r:id="rId21"/>
    <p:sldId id="285" r:id="rId22"/>
    <p:sldId id="266" r:id="rId23"/>
    <p:sldId id="260" r:id="rId24"/>
    <p:sldId id="26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1870F-7D9E-457F-89DC-DB1BCD3FE49E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A174E-DFF5-4994-AF2A-E4853B82D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8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5C6-AD1B-4759-B6D5-E49025433B4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7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5C6-AD1B-4759-B6D5-E49025433B4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0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FE6D30-F6D0-4537-AB0E-31917E3AAD65}" type="slidenum">
              <a:rPr lang="ru-RU" altLang="ru-RU">
                <a:solidFill>
                  <a:srgbClr val="000000"/>
                </a:solidFill>
                <a:latin typeface="Tahoma" pitchFamily="34" charset="0"/>
              </a:rPr>
              <a:pPr eaLnBrk="1" hangingPunct="1"/>
              <a:t>17</a:t>
            </a:fld>
            <a:endParaRPr lang="ru-RU" altLang="ru-RU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5C6-AD1B-4759-B6D5-E49025433B48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8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5C6-AD1B-4759-B6D5-E49025433B4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0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160315E9-C63D-4C17-A642-62B838B054BD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9DDC2AA4-4815-4F47-B944-3233F9F4E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9B764954-4720-456F-889B-A56723272C3D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75A87922-DADE-4AC6-8108-A8800C9E1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D7B624EB-510B-47E1-9A9B-513FC098E910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AF17A70D-BF2C-47A6-885A-6BFACC272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51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4336CBD5-DC4F-48E8-A4CA-E23DB22E050A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56C11CE6-669D-4025-A4A0-05B41C134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3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76A0E1AA-763A-4AEC-B083-D27A4D8C3F7B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F01B0D38-9141-4C46-8FEF-2C645DEA8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2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AF8953AC-0D87-4E93-88E5-E8CE8FEFFFFD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42F006C-3028-47A0-811D-088D152CE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31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D551E15-EE80-4F42-86E8-6E4D0E203BD6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8DF3A44-9C53-4D61-8EEE-265E4CFB0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78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05CF1B4-DE1B-4229-8BFC-BB401102EC07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254FB8B9-D3D3-4DEA-B450-B9A8C8AF9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3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0489553B-4318-4B6F-BC72-2D75509C790D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16AA3B0D-DACE-4E2B-B5E2-C278CCA3B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71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559C7BC9-1368-4C4B-9914-3C95BCAD9F7E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706A02F-1513-4950-B27C-928DAFE8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66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1F66E13-DD6D-42AD-AF82-0BBC6C30E1CA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7C139D62-F1D5-4C1A-9EF8-5D8D24DA6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91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>
              <a:solidFill>
                <a:srgbClr val="000000"/>
              </a:solidFill>
            </a:endParaRPr>
          </a:p>
        </p:txBody>
      </p:sp>
      <p:pic>
        <p:nvPicPr>
          <p:cNvPr id="307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307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>
              <a:solidFill>
                <a:srgbClr val="000000"/>
              </a:solidFill>
            </a:endParaRPr>
          </a:p>
        </p:txBody>
      </p:sp>
      <p:pic>
        <p:nvPicPr>
          <p:cNvPr id="307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20.06.2018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81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20.06.2018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7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20.06.2018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22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20.06.2018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58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20.06.2018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26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20.06.2018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43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20.06.2018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20.06.2018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78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20.06.2018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09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20.06.2018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10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20.06.2018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00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34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81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94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36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9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4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29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41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8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00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01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D3F30-B17D-4624-8637-D7D9803BD6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77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50664-C4E4-42EE-850E-FFC408E69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4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75A2B-67A8-4BCE-9B8D-7585F0F2BB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76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9F799-B2BD-4E99-8F2C-82695374EA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5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F58E-3A40-4361-8A86-2A11D59748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9AC9C-BD6B-49C1-A9E8-A8688D8AC4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25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3B4C-5295-4470-BAEB-86A4406373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14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8C245-57A3-41F8-BF5D-2298514114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68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8D4FB-347C-4E7B-A2D3-6412F89873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30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502D3-2BC3-4D8F-BF53-6D39E75290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103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04E39-B884-4956-A95B-042FCCA89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31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BD8F8-7CCE-403B-99F5-18655A5251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77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4A2C3-EFD4-4B92-B74C-54D8B3357D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B500-7B1B-4445-AFBF-3C18ADFB0C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89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4A2C3-EFD4-4B92-B74C-54D8B3357D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B500-7B1B-4445-AFBF-3C18ADFB0C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9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4A2C3-EFD4-4B92-B74C-54D8B3357D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B500-7B1B-4445-AFBF-3C18ADFB0C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5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4A2C3-EFD4-4B92-B74C-54D8B3357D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B500-7B1B-4445-AFBF-3C18ADFB0C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07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4A2C3-EFD4-4B92-B74C-54D8B3357D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B500-7B1B-4445-AFBF-3C18ADFB0C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01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4A2C3-EFD4-4B92-B74C-54D8B3357D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B500-7B1B-4445-AFBF-3C18ADFB0C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63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4A2C3-EFD4-4B92-B74C-54D8B3357D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B500-7B1B-4445-AFBF-3C18ADFB0C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235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4A2C3-EFD4-4B92-B74C-54D8B3357D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B500-7B1B-4445-AFBF-3C18ADFB0C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21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4A2C3-EFD4-4B92-B74C-54D8B3357D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B500-7B1B-4445-AFBF-3C18ADFB0C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43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4A2C3-EFD4-4B92-B74C-54D8B3357D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B500-7B1B-4445-AFBF-3C18ADFB0C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999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4A2C3-EFD4-4B92-B74C-54D8B3357D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B500-7B1B-4445-AFBF-3C18ADFB0C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5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C8E9C64-8F79-4A98-B906-0DFDD703444F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8A65E25-68DF-4685-B9F6-D54083684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1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>
              <a:solidFill>
                <a:srgbClr val="000000"/>
              </a:solidFill>
            </a:endParaRPr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090" name="Picture 42" descr="minispir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2091" name="Picture 43" descr="minispir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20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9D9B266-D190-4CC4-A48E-8E543C94865A}" type="datetimeFigureOut">
              <a:rPr lang="ru-RU" smtClean="0">
                <a:solidFill>
                  <a:srgbClr val="000000"/>
                </a:solidFill>
              </a:rPr>
              <a:pPr/>
              <a:t>20.06.2018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47B34E-BCF2-44FE-AE17-9848B4B9BF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5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4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EFE10-986B-45E6-8FD4-A624A6A83F4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8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F4A2C3-EFD4-4B92-B74C-54D8B3357D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20.06.2018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530B500-7B1B-4445-AFBF-3C18ADFB0C5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0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Урок русского языка в 5 классе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32243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Автор-составитель: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Ничкова</a:t>
            </a:r>
            <a:r>
              <a:rPr lang="ru-RU" b="1" dirty="0" smtClean="0">
                <a:solidFill>
                  <a:schemeClr val="tx1"/>
                </a:solidFill>
              </a:rPr>
              <a:t> Татьяна Анатольевна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русского языка и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5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Русский </a:t>
            </a:r>
            <a:r>
              <a:rPr lang="ru-RU" dirty="0">
                <a:solidFill>
                  <a:prstClr val="black"/>
                </a:solidFill>
              </a:rPr>
              <a:t>язык: 5 класс. Учебник для общеобразовательных учреждений с приложением на электронном носителе. В 2ч. / </a:t>
            </a:r>
            <a:r>
              <a:rPr lang="ru-RU" b="1" dirty="0">
                <a:solidFill>
                  <a:prstClr val="black"/>
                </a:solidFill>
              </a:rPr>
              <a:t>Т.А. </a:t>
            </a:r>
            <a:r>
              <a:rPr lang="ru-RU" b="1" dirty="0" err="1">
                <a:solidFill>
                  <a:prstClr val="black"/>
                </a:solidFill>
              </a:rPr>
              <a:t>Ладыженская</a:t>
            </a:r>
            <a:r>
              <a:rPr lang="ru-RU" dirty="0">
                <a:solidFill>
                  <a:prstClr val="black"/>
                </a:solidFill>
              </a:rPr>
              <a:t>, М. Т. Баранов Л.А. </a:t>
            </a:r>
            <a:r>
              <a:rPr lang="ru-RU" dirty="0" err="1">
                <a:solidFill>
                  <a:prstClr val="black"/>
                </a:solidFill>
              </a:rPr>
              <a:t>Тростенцова</a:t>
            </a:r>
            <a:r>
              <a:rPr lang="ru-RU" dirty="0">
                <a:solidFill>
                  <a:prstClr val="black"/>
                </a:solidFill>
              </a:rPr>
              <a:t> и др.; науч. ред. Н.М. </a:t>
            </a:r>
            <a:r>
              <a:rPr lang="ru-RU" dirty="0" err="1">
                <a:solidFill>
                  <a:prstClr val="black"/>
                </a:solidFill>
              </a:rPr>
              <a:t>Шанский</a:t>
            </a:r>
            <a:r>
              <a:rPr lang="ru-RU" dirty="0">
                <a:solidFill>
                  <a:prstClr val="black"/>
                </a:solidFill>
              </a:rPr>
              <a:t>. - М.: Просвещение, 2013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43" y="4522788"/>
            <a:ext cx="163353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22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143000"/>
          </a:xfrm>
        </p:spPr>
        <p:txBody>
          <a:bodyPr/>
          <a:lstStyle/>
          <a:p>
            <a:r>
              <a:rPr lang="ru-RU" dirty="0" smtClean="0"/>
              <a:t>Сегодня на уроке я </a:t>
            </a:r>
            <a:r>
              <a:rPr lang="ru-RU" b="1" dirty="0" smtClean="0">
                <a:solidFill>
                  <a:srgbClr val="FF0000"/>
                </a:solidFill>
              </a:rPr>
              <a:t>хочу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3068960"/>
            <a:ext cx="6768752" cy="31683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Узнать…Научиться … Закрепить…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Развивать …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Воспитывать …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0267" y="314899"/>
            <a:ext cx="4622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Тема урока: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Падеж имён существительных</a:t>
            </a:r>
            <a:r>
              <a:rPr lang="ru-RU" sz="2400" b="1" dirty="0" smtClean="0">
                <a:solidFill>
                  <a:prstClr val="black"/>
                </a:solidFill>
              </a:rPr>
              <a:t>»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0928"/>
            <a:ext cx="252009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17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Стр. 63-64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Упр. 522, 523, 524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D:\projects\русский язык\Кисель Елена\Рабочая зона\картинки\плоский клипарт люди\kid-scientist-looking-through-magnifying-gl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465367" cy="62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Сколько падежей в русском языке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852936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Эстонии, изучая родной язык, должны запомнить названия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падежей, а Финляндии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вот в грамматике Венгрии целых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падежа. Звание чемпиона по количеству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оспаривать только некоторые языки народов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Дагестана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грамматике которых может быть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50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падежей.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китайцев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напротив, существительные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склоняются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никаких падежей в китайской грамматике нет! Отношения между словами передаются при помощи служебных слов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порядка слов. 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Приди ко мне, брате,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- обращается Юрий Долгорукий к черниговскому князю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Смысл сказанного ясен каждому без перевода. Но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знает, что слово «брате» стоит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звательном падеже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7-й падеж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 древнерусском языке. Его употребляли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современном русском языке звательная форма совпала с формой И. п. и отличается от него лишь особой звательной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синтаксическим употреблением (в качестве обращения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620688"/>
            <a:ext cx="43204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правда ли, что…</a:t>
            </a: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172745"/>
            <a:ext cx="7157512" cy="14642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древнерусском языке было 7 падежей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языках более 50 падежей?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китайском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 существительные не склоняются и никаких падежей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Ничкова ТА\YandexDisk\Скриншоты\2015-11-26 16-57-03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28" y="116632"/>
            <a:ext cx="1707630" cy="19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7272808" cy="49971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 телом, да мал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шуток не любит.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целая верста.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умен, и крепок, и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гож.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переделаешь.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 на добрые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словах, да глуп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спеши, 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смеши.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твоим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тебе судят.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сажа бела.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время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потехе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знай, а правду помни.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04664"/>
            <a:ext cx="669674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FF0000"/>
                </a:solidFill>
              </a:rPr>
              <a:t>Определи падеж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projects\русский язык\Кисель Елена\Рабочая зона\картинки\плоский клипарт люди\detective-with-binocula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17575" cy="43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7272808" cy="49971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 телом, да мал делом. (Т. п)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шуток не любит. (И. п.)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до дела целая верста. (Р. п)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умен, и крепок, и в деле гож. (П. п.)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 не переделаешь. (Р. п.)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 на добрые дела. (В. п.)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словах, да глуп на делах. (П. п.)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спеши, а делами не смеши. (Т. п.)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твоим делам о тебе судят. (Д. п.)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сажа бела. (И. п.)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Делу - время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потехе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(Д. п.)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знай, а правду помни. (В. п.)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404664"/>
            <a:ext cx="4474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solidFill>
                  <a:srgbClr val="FF0000"/>
                </a:solidFill>
              </a:rPr>
              <a:t>Проверь!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77" y="116631"/>
            <a:ext cx="1967907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1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Физминутка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Ничкова ТА\YandexDisk\Скриншоты\2015-11-26 13-34-47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28079"/>
            <a:ext cx="4536504" cy="30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ичкова ТА\Desktop\0_4edf3_568ffb55_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111698" cy="47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Лингвистическая задача </a:t>
            </a:r>
            <a:r>
              <a:rPr lang="ru-RU" sz="4000" b="1" dirty="0">
                <a:solidFill>
                  <a:srgbClr val="FF0000"/>
                </a:solidFill>
              </a:rPr>
              <a:t>«Неожиданные подарки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9715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Коля - близнецы. Сегодня каждому из них исполняется 10 лет. Они проснулись рано утром. На столе около кроватей, как всегда в этот день, лежали приготовленные для них подарки от мамы и папы. И вот еще 2 пакета: на одном надпись - «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на втором - «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Коли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Рассматривая эти свертки, Митя и Коля удивленно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переглянулись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раньше они ничего не дарили друг другу. А когда Митя развернул пакет с надписью «Подарок Коли», а Коля - пакет с надписью «Подарок Мити», оба удивились еще больше. Коля получил в подарок то, что хотел иметь Митя, - перочинный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ножик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Митя - масляные краски, о чем мечтал Коля. Не успели они удивиться, как в комнату вбежала их сестренка Лена и спросила: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Понравились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мои подарки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подарки? Какие подарки? Ты нам ничего не дарила, - ответили Митя и Коля в один голос.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же они, - сказа Лена, показывая на перочинный ножик и масляные краски.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Недоразумение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конечно, скоро разъяснилось.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почему оно произошло, как вы думаете</a:t>
            </a:r>
            <a:r>
              <a:rPr lang="ru-RU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projects\русский язык\Кисель Елена\Рабочая зона\картинки\плоский клипарт люди\detective-and-dog-investigating-clu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13" y="0"/>
            <a:ext cx="11817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>
          <a:xfrm>
            <a:off x="0" y="28503"/>
            <a:ext cx="5976937" cy="719807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Вспомним задачи, которые вы поставили. Выполнены ли они?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8045" y="-14288"/>
            <a:ext cx="32400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3600" b="1" i="1" kern="0" dirty="0" err="1">
                <a:solidFill>
                  <a:srgbClr val="FF0000"/>
                </a:solidFill>
                <a:latin typeface="Arial"/>
                <a:cs typeface="Arial" charset="0"/>
              </a:rPr>
              <a:t>РефлЕксия</a:t>
            </a:r>
            <a:endParaRPr lang="ru-RU" sz="3600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5716" name="Прямоугольник 2"/>
          <p:cNvSpPr>
            <a:spLocks noChangeArrowheads="1"/>
          </p:cNvSpPr>
          <p:nvPr/>
        </p:nvSpPr>
        <p:spPr bwMode="auto">
          <a:xfrm>
            <a:off x="217486" y="692696"/>
            <a:ext cx="8799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Выберите фразеологизм, который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характеризует вашу работу сегодня на уроке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Шевелить мозгами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Краем  уха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Хлопать  ушами</a:t>
            </a:r>
            <a:endParaRPr lang="ru-RU" altLang="ru-RU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8005" name="Picture 2" descr="C:\Users\Ничкова ТА\YandexDisk\Скриншоты\2015-11-27 20-28-06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29231"/>
            <a:ext cx="2952328" cy="256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3" descr="C:\Users\Ничкова ТА\YandexDisk\Скриншоты\2015-11-27 20-30-49 Скриншот экра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2846"/>
            <a:ext cx="1726188" cy="253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4" descr="C:\Users\Ничкова ТА\YandexDisk\Скриншоты\2015-11-27 20-35-56 Скриншот экра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07024"/>
            <a:ext cx="2736304" cy="258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5811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Мне удалось…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Меня удивило…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Мне понравилось…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Я доволен…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Я считаю, что поработал…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Мне было трудно…</a:t>
            </a:r>
          </a:p>
        </p:txBody>
      </p:sp>
    </p:spTree>
    <p:extLst>
      <p:ext uri="{BB962C8B-B14F-4D97-AF65-F5344CB8AC3E}">
        <p14:creationId xmlns:p14="http://schemas.microsoft.com/office/powerpoint/2010/main" val="2703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чкова ТА\YandexDisk\Скриншоты\2015-11-27 17-50-05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" y="0"/>
            <a:ext cx="3168352" cy="27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224" y="2749098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Книгу </a:t>
            </a:r>
            <a:r>
              <a:rPr lang="ru-RU" dirty="0">
                <a:solidFill>
                  <a:prstClr val="black"/>
                </a:solidFill>
              </a:rPr>
              <a:t>«Азбука Ямала» Василий Алексеевич </a:t>
            </a:r>
            <a:r>
              <a:rPr lang="ru-RU" dirty="0" smtClean="0">
                <a:solidFill>
                  <a:prstClr val="black"/>
                </a:solidFill>
              </a:rPr>
              <a:t>Быковский написал </a:t>
            </a:r>
            <a:r>
              <a:rPr lang="ru-RU" dirty="0">
                <a:solidFill>
                  <a:prstClr val="black"/>
                </a:solidFill>
              </a:rPr>
              <a:t>для детей  Севера, чтобы они могли больше узнать о жизни друг </a:t>
            </a:r>
            <a:r>
              <a:rPr lang="ru-RU" dirty="0" smtClean="0">
                <a:solidFill>
                  <a:prstClr val="black"/>
                </a:solidFill>
              </a:rPr>
              <a:t>друга.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5" name="Picture 3" descr="C:\Users\Ничкова ТА\YandexDisk\Скриншоты\2015-11-27 17-57-29 Скриншот экран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0"/>
          <a:stretch/>
        </p:blipFill>
        <p:spPr bwMode="auto">
          <a:xfrm>
            <a:off x="3332875" y="0"/>
            <a:ext cx="235717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927027"/>
            <a:ext cx="5328592" cy="18047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Задание 1: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«На   просторах   Ямала»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И</a:t>
            </a:r>
            <a:r>
              <a:rPr lang="ru-RU" sz="2000" dirty="0" smtClean="0">
                <a:solidFill>
                  <a:prstClr val="black"/>
                </a:solidFill>
              </a:rPr>
              <a:t>спользуя материал книги, подготовьте  1 слайд с информацией о герое </a:t>
            </a:r>
            <a:r>
              <a:rPr lang="ru-RU" sz="2000" dirty="0">
                <a:solidFill>
                  <a:prstClr val="black"/>
                </a:solidFill>
              </a:rPr>
              <a:t>э</a:t>
            </a:r>
            <a:r>
              <a:rPr lang="ru-RU" sz="2000" dirty="0" smtClean="0">
                <a:solidFill>
                  <a:prstClr val="black"/>
                </a:solidFill>
              </a:rPr>
              <a:t>нциклопедии, составьте предложение, подберите к нему задание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076" name="Picture 4" descr="C:\Users\Ничкова ТА\Desktop\в 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627" y="1589844"/>
            <a:ext cx="3267653" cy="51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Ничкова ТА\Desktop\b6692a62a15acb77ba734bbe35cd4a6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2952328" cy="26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чкова ТА\YandexDisk\Скриншоты\2015-11-26 16-56-13 Скриншот экра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4869160"/>
            <a:ext cx="3168352" cy="18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ичкова ТА\YandexDisk\Скриншоты\2015-11-26 16-59-00 Скриншот экра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013693" cy="26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2844" y="1142984"/>
            <a:ext cx="5000660" cy="250033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142984"/>
            <a:ext cx="5357818" cy="2357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Две с половиной тысячи лет назад, во время войны с мидянами, персидский царь Кир тщетно пытался склонить на свою сторону малоазийских греков. Когда же он покорил мидян, греки выразили готовность подчиниться ему. На это он рассказал их послам басню Эзопа «Рыболов и рыбы».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3857628"/>
            <a:ext cx="5715040" cy="292895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prstClr val="white"/>
                </a:solidFill>
              </a:rPr>
              <a:t>Один флейтист, увидевший рыб в море, стал играть на флейте, ожидая, что они выйдут к нему на сушу. Обманувшись в надежде, он взял сеть, закинул ее и вытащил множество рыб. Видя, как рыбы бьются в сетях, он сказал им: «Глупые! Перестаньте плясать. Когда я играл на флейте, вы не хотели делать это, а теперь, когда я перестал, вы пляшете».</a:t>
            </a:r>
          </a:p>
        </p:txBody>
      </p:sp>
      <p:pic>
        <p:nvPicPr>
          <p:cNvPr id="8199" name="Picture 2" descr="C:\Users\Елена\Desktop\рор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3061001"/>
            <a:ext cx="2357454" cy="379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  <a:prstGeom prst="rect">
            <a:avLst/>
          </a:prstGeom>
          <a:noFill/>
        </p:spPr>
        <p:txBody>
          <a:bodyPr wrap="none">
            <a:prstTxWarp prst="textDoubleWave1">
              <a:avLst>
                <a:gd name="adj1" fmla="val 6250"/>
                <a:gd name="adj2" fmla="val -85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Плясать под чужую дудку </a:t>
            </a:r>
            <a:endParaRPr lang="ru-RU" sz="4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197" name="Picture 3" descr="C:\Users\Елена\Desktop\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642918"/>
            <a:ext cx="1857405" cy="324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6766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Второе марта</a:t>
            </a:r>
            <a:br>
              <a:rPr lang="ru-RU" b="1" dirty="0" smtClean="0"/>
            </a:br>
            <a:r>
              <a:rPr lang="ru-RU" b="1" dirty="0" smtClean="0"/>
              <a:t>Классная работа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Планируемые </a:t>
            </a:r>
            <a:r>
              <a:rPr lang="ru-RU" sz="3600" b="1" dirty="0" smtClean="0">
                <a:solidFill>
                  <a:srgbClr val="FF0000"/>
                </a:solidFill>
              </a:rPr>
              <a:t>образовательные </a:t>
            </a:r>
            <a:r>
              <a:rPr lang="ru-RU" sz="3600" b="1" dirty="0">
                <a:solidFill>
                  <a:srgbClr val="FF0000"/>
                </a:solidFill>
              </a:rPr>
              <a:t>результаты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/>
              <a:t>Предметные </a:t>
            </a:r>
            <a:r>
              <a:rPr lang="ru-RU" dirty="0"/>
              <a:t>(объем освоения и уровень владения компетенциями): знать названия падежей, их значение, порядок следования, </a:t>
            </a:r>
            <a:r>
              <a:rPr lang="ru-RU" dirty="0" smtClean="0"/>
              <a:t>падежные </a:t>
            </a:r>
            <a:r>
              <a:rPr lang="ru-RU" dirty="0"/>
              <a:t>вопросы; приемы правильного определения падежа существительного; смысловые вопросы; уметь определять падеж </a:t>
            </a:r>
            <a:r>
              <a:rPr lang="ru-RU" dirty="0" smtClean="0"/>
              <a:t>существительного</a:t>
            </a:r>
            <a:r>
              <a:rPr lang="ru-RU" dirty="0"/>
              <a:t>; находить и исправлять ошибки в определении падежей существительных; верно употреблять предлоги с указанными падежами; ставить смысловые вопросы к указанным существительным; соотносить их с синтаксической ролью существительного в предложении. </a:t>
            </a:r>
            <a:endParaRPr lang="ru-RU" dirty="0" smtClean="0"/>
          </a:p>
          <a:p>
            <a:pPr algn="just"/>
            <a:r>
              <a:rPr lang="ru-RU" b="1" dirty="0" err="1" smtClean="0"/>
              <a:t>Метапредметные</a:t>
            </a:r>
            <a:r>
              <a:rPr lang="ru-RU" dirty="0" smtClean="0"/>
              <a:t> </a:t>
            </a:r>
            <a:r>
              <a:rPr lang="ru-RU" dirty="0"/>
              <a:t>(компоненты культурно-</a:t>
            </a:r>
            <a:r>
              <a:rPr lang="ru-RU" dirty="0" err="1"/>
              <a:t>компетентностного</a:t>
            </a:r>
            <a:r>
              <a:rPr lang="ru-RU" dirty="0"/>
              <a:t> опыта/приобретенная компетентность): применение приобретенных знаний, умений и навыков в повседневной жизни; способность использовать родной язык как средство получения знаний по другим учебным предметам; применение полученных знаний, умений и навыков анализа языковых явлений на </a:t>
            </a:r>
            <a:r>
              <a:rPr lang="ru-RU" dirty="0" err="1"/>
              <a:t>межпредметном</a:t>
            </a:r>
            <a:r>
              <a:rPr lang="ru-RU" dirty="0"/>
              <a:t> уровне. </a:t>
            </a:r>
            <a:endParaRPr lang="ru-RU" dirty="0" smtClean="0"/>
          </a:p>
          <a:p>
            <a:pPr algn="just"/>
            <a:r>
              <a:rPr lang="ru-RU" b="1" dirty="0" smtClean="0"/>
              <a:t>Личностные</a:t>
            </a:r>
            <a:r>
              <a:rPr lang="ru-RU" dirty="0"/>
              <a:t>: понимание русского языка как одной из основных национально-культурных ценностей русского народа, определяющей роли родного языка в развитии интеллектуальных, творческих способностей и моральных качеств личности, его значения в процессе получения школьного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</a:rPr>
              <a:t>Цель деятельности учителя: </a:t>
            </a:r>
            <a:r>
              <a:rPr lang="ru-RU" dirty="0" smtClean="0">
                <a:solidFill>
                  <a:prstClr val="black"/>
                </a:solidFill>
              </a:rPr>
              <a:t>3акрепить </a:t>
            </a:r>
            <a:r>
              <a:rPr lang="ru-RU" dirty="0">
                <a:solidFill>
                  <a:prstClr val="black"/>
                </a:solidFill>
              </a:rPr>
              <a:t>знания учащихся о падежах, умение определять падеж имен существительных; повторить безударную гласную, проверяемую и не проверяемую ударением</a:t>
            </a:r>
          </a:p>
        </p:txBody>
      </p:sp>
    </p:spTree>
    <p:extLst>
      <p:ext uri="{BB962C8B-B14F-4D97-AF65-F5344CB8AC3E}">
        <p14:creationId xmlns:p14="http://schemas.microsoft.com/office/powerpoint/2010/main" val="21962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76064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«Плясать под чужую дудку»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99912"/>
            <a:ext cx="4762872" cy="42694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Жизнь, фасоль, печь, дочь, помощь, картофель, степь, автомобиль, морковь, тетрадь, лошадь, конь, день, лень, пень, боль, тюль, сушь</a:t>
            </a:r>
          </a:p>
        </p:txBody>
      </p:sp>
      <p:pic>
        <p:nvPicPr>
          <p:cNvPr id="1026" name="Picture 2" descr="C:\Users\Ничкова ТА\YandexDisk\Скриншоты\2016-03-01 10-57-40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3"/>
            <a:ext cx="3103464" cy="21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484784"/>
            <a:ext cx="5616624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Действовать </a:t>
            </a:r>
            <a:r>
              <a:rPr lang="ru-RU" b="1" dirty="0"/>
              <a:t>не по собственной воле, а по произволу другого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2399912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Мышь</a:t>
            </a:r>
            <a:r>
              <a:rPr lang="ru-RU" dirty="0" smtClean="0"/>
              <a:t> - ? </a:t>
            </a:r>
            <a:r>
              <a:rPr lang="ru-RU" dirty="0" err="1" smtClean="0"/>
              <a:t>скл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8144" y="3429000"/>
            <a:ext cx="3103464" cy="2520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ru-RU" b="1" dirty="0" smtClean="0"/>
              <a:t>Жизнь, фасоль, печь, дочь, помощь, степь, морковь, тетрадь, лошадь, лень, боль, сушь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15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4721" y="332656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000000"/>
                </a:solidFill>
              </a:rPr>
              <a:t>Найдите в каждом ряду «лишнее» слово. Объясни, почему оно «лишнее».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4721" y="1293812"/>
            <a:ext cx="5410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>
                <a:solidFill>
                  <a:srgbClr val="0070C0"/>
                </a:solidFill>
              </a:rPr>
              <a:t>1.	День, тень, пень.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>
                <a:solidFill>
                  <a:srgbClr val="0070C0"/>
                </a:solidFill>
              </a:rPr>
              <a:t>2.	Стена, доска, юнга.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>
                <a:solidFill>
                  <a:srgbClr val="0070C0"/>
                </a:solidFill>
              </a:rPr>
              <a:t>3.	Камыш, тишь, мышь.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051720" y="3284984"/>
            <a:ext cx="2133600" cy="457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Проверьте себя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87621" y="4293096"/>
            <a:ext cx="6019800" cy="2057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dirty="0" smtClean="0">
              <a:solidFill>
                <a:srgbClr val="0070C0"/>
              </a:solidFill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>
                <a:solidFill>
                  <a:schemeClr val="accent1">
                    <a:lumMod val="25000"/>
                  </a:schemeClr>
                </a:solidFill>
              </a:rPr>
              <a:t>1.</a:t>
            </a:r>
            <a:r>
              <a:rPr lang="ru-RU" altLang="ru-RU" sz="2800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chemeClr val="accent1">
                    <a:lumMod val="25000"/>
                  </a:schemeClr>
                </a:solidFill>
              </a:rPr>
              <a:t>День, </a:t>
            </a:r>
            <a:r>
              <a:rPr lang="ru-RU" altLang="ru-RU" sz="2800" dirty="0">
                <a:solidFill>
                  <a:srgbClr val="FF0000"/>
                </a:solidFill>
              </a:rPr>
              <a:t>тень,</a:t>
            </a:r>
            <a:r>
              <a:rPr lang="ru-RU" altLang="ru-RU" sz="2800" dirty="0">
                <a:solidFill>
                  <a:schemeClr val="accent1">
                    <a:lumMod val="25000"/>
                  </a:schemeClr>
                </a:solidFill>
              </a:rPr>
              <a:t> пень.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>
                <a:solidFill>
                  <a:schemeClr val="accent1">
                    <a:lumMod val="25000"/>
                  </a:schemeClr>
                </a:solidFill>
              </a:rPr>
              <a:t>2.	Стена, доска, </a:t>
            </a:r>
            <a:r>
              <a:rPr lang="ru-RU" altLang="ru-RU" sz="2800" dirty="0">
                <a:solidFill>
                  <a:srgbClr val="FF0000"/>
                </a:solidFill>
              </a:rPr>
              <a:t>юнга</a:t>
            </a:r>
            <a:r>
              <a:rPr lang="ru-RU" altLang="ru-RU" sz="2800" dirty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>
                <a:solidFill>
                  <a:schemeClr val="accent1">
                    <a:lumMod val="25000"/>
                  </a:schemeClr>
                </a:solidFill>
              </a:rPr>
              <a:t>3.	</a:t>
            </a:r>
            <a:r>
              <a:rPr lang="ru-RU" altLang="ru-RU" sz="2800" dirty="0">
                <a:solidFill>
                  <a:srgbClr val="FF0000"/>
                </a:solidFill>
              </a:rPr>
              <a:t>Камыш</a:t>
            </a:r>
            <a:r>
              <a:rPr lang="ru-RU" altLang="ru-RU" sz="2800" dirty="0">
                <a:solidFill>
                  <a:schemeClr val="accent1">
                    <a:lumMod val="25000"/>
                  </a:schemeClr>
                </a:solidFill>
              </a:rPr>
              <a:t>, тишь, мышь.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dirty="0" smtClean="0">
              <a:solidFill>
                <a:srgbClr val="FFFFFF"/>
              </a:solidFill>
            </a:endParaRPr>
          </a:p>
        </p:txBody>
      </p:sp>
      <p:pic>
        <p:nvPicPr>
          <p:cNvPr id="10" name="Picture 2" descr="D:\русский язык\Кисель Елена\Рабочая зона\картинки\руслан\10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2375"/>
            <a:ext cx="2843808" cy="41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	Слова какой части речи </a:t>
            </a:r>
            <a:r>
              <a:rPr lang="ru-RU" dirty="0" smtClean="0"/>
              <a:t>нам встретились в заданиях?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	Какая часть речи называется именем существительным?</a:t>
            </a:r>
          </a:p>
          <a:p>
            <a:pPr>
              <a:buFontTx/>
              <a:buChar char="-"/>
            </a:pPr>
            <a:r>
              <a:rPr lang="ru-RU" dirty="0" smtClean="0"/>
              <a:t>Как </a:t>
            </a:r>
            <a:r>
              <a:rPr lang="ru-RU" dirty="0"/>
              <a:t>изменяются имена существительные?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05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Кто это? Что это?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projects\русский язык\Кисель Елена\Рабочая зона\картинки\плоский клипарт люди\detective-with-binocular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317575" cy="43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1340768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не родился, а уже думали, какое ему дать имя, и решили назвать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Именительный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Родился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малышом, ему всё давали, и он стал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Дательным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и большим озорником, за всякие проделки его винили, и он стал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Винительным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подрос, стал творить добрые дела и называться стал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Творительный.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предлагал свою помощь, о нём заговорили и назвали теперь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9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1428736"/>
            <a:ext cx="4857784" cy="1143000"/>
          </a:xfrm>
        </p:spPr>
        <p:txBody>
          <a:bodyPr/>
          <a:lstStyle/>
          <a:p>
            <a:r>
              <a:rPr lang="ru-RU" b="1" dirty="0" smtClean="0"/>
              <a:t>Следствие </a:t>
            </a:r>
            <a:br>
              <a:rPr lang="ru-RU" b="1" dirty="0" smtClean="0"/>
            </a:br>
            <a:r>
              <a:rPr lang="ru-RU" b="1" dirty="0" smtClean="0"/>
              <a:t>по делу №139-140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7700718" cy="1771650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Падеж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имён существительных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0648"/>
            <a:ext cx="3816424" cy="42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3131840" y="332656"/>
            <a:ext cx="5652120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	На уроках </a:t>
            </a:r>
            <a:r>
              <a:rPr lang="ru-RU" dirty="0">
                <a:solidFill>
                  <a:srgbClr val="000000"/>
                </a:solidFill>
              </a:rPr>
              <a:t>мы не только учимся грамотно писать</a:t>
            </a:r>
            <a:r>
              <a:rPr lang="ru-RU" dirty="0" smtClean="0">
                <a:solidFill>
                  <a:srgbClr val="000000"/>
                </a:solidFill>
              </a:rPr>
              <a:t>, но </a:t>
            </a:r>
            <a:r>
              <a:rPr lang="ru-RU" dirty="0">
                <a:solidFill>
                  <a:srgbClr val="000000"/>
                </a:solidFill>
              </a:rPr>
              <a:t>и открываем </a:t>
            </a:r>
            <a:r>
              <a:rPr lang="ru-RU" b="1" dirty="0">
                <a:solidFill>
                  <a:srgbClr val="000000"/>
                </a:solidFill>
              </a:rPr>
              <a:t>тайны русской грамматики</a:t>
            </a:r>
          </a:p>
        </p:txBody>
      </p:sp>
    </p:spTree>
    <p:extLst>
      <p:ext uri="{BB962C8B-B14F-4D97-AF65-F5344CB8AC3E}">
        <p14:creationId xmlns:p14="http://schemas.microsoft.com/office/powerpoint/2010/main" val="21240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резентация1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898</Words>
  <Application>Microsoft Office PowerPoint</Application>
  <PresentationFormat>Экран (4:3)</PresentationFormat>
  <Paragraphs>111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Тема Office</vt:lpstr>
      <vt:lpstr>6_Тема Office</vt:lpstr>
      <vt:lpstr>Тема1</vt:lpstr>
      <vt:lpstr>4_Тема Office</vt:lpstr>
      <vt:lpstr>1_Оформление по умолчанию</vt:lpstr>
      <vt:lpstr>Презентация1</vt:lpstr>
      <vt:lpstr>Урок русского языка в 5 классе</vt:lpstr>
      <vt:lpstr>Плясать под чужую дудку </vt:lpstr>
      <vt:lpstr>Второе марта Классная работа</vt:lpstr>
      <vt:lpstr>Планируемые образовательные результаты </vt:lpstr>
      <vt:lpstr>«Плясать под чужую дудку»</vt:lpstr>
      <vt:lpstr>Презентация PowerPoint</vt:lpstr>
      <vt:lpstr>Презентация PowerPoint</vt:lpstr>
      <vt:lpstr>Кто это? Что это?</vt:lpstr>
      <vt:lpstr>Следствие  по делу №139-140</vt:lpstr>
      <vt:lpstr>Сегодня на уроке я хочу</vt:lpstr>
      <vt:lpstr>Стр. 63-64  Упр. 522, 523, 524</vt:lpstr>
      <vt:lpstr>Презентация PowerPoint</vt:lpstr>
      <vt:lpstr>Презентация PowerPoint</vt:lpstr>
      <vt:lpstr>Презентация PowerPoint</vt:lpstr>
      <vt:lpstr>Физминутка</vt:lpstr>
      <vt:lpstr>Лингвистическая задача «Неожиданные подарки»</vt:lpstr>
      <vt:lpstr>Вспомним задачи, которые вы поставили. Выполнены ли они?</vt:lpstr>
      <vt:lpstr>Презентация PowerPoint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Пятое февраля Классная работа</dc:title>
  <dc:creator>Зам. директора по МР</dc:creator>
  <cp:lastModifiedBy>вася</cp:lastModifiedBy>
  <cp:revision>30</cp:revision>
  <dcterms:created xsi:type="dcterms:W3CDTF">2016-02-09T11:10:44Z</dcterms:created>
  <dcterms:modified xsi:type="dcterms:W3CDTF">2018-06-20T08:18:54Z</dcterms:modified>
</cp:coreProperties>
</file>